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5" r:id="rId3"/>
    <p:sldId id="339" r:id="rId4"/>
    <p:sldId id="267" r:id="rId5"/>
    <p:sldId id="291" r:id="rId6"/>
    <p:sldId id="29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998" autoAdjust="0"/>
  </p:normalViewPr>
  <p:slideViewPr>
    <p:cSldViewPr snapToGrid="0">
      <p:cViewPr varScale="1">
        <p:scale>
          <a:sx n="85" d="100"/>
          <a:sy n="85" d="100"/>
        </p:scale>
        <p:origin x="15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EE523-077A-41C3-BBED-D16C917BE1E4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16FE2-CAC3-4D18-AD12-26366B1D8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3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Согласно стандартному протоколу картирования ССТФ с помощью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ChIP-seq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после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иммунопреципитации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получают прочтения ДНК, соответствующее локусам связывания ТФ. Далее прочтения картируют на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референсный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геном и получают пики, участки ДНК (локусы), где предположительно находится ТФ. Для того, чтобы определить, где ТФ мог быть связан с ДНК проводится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novo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поиск мотивов. Полученные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novo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мотивы сравниваются с мотивами СС известных ТФ из баз данных.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E52BA2C2-297E-EB46-B88C-CF2B4D3E13D3}" type="slidenum">
              <a:rPr lang="ru-RU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3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ru-RU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рограммный комплекс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Multidena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который позволяет сочетать результаты поиска СС разных моделей. На первом этапе оценивается точность моделей с помощью перекрёстной проверки и подбираются оптимальные параметры. Затем осуществляется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novo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поиск мотивов по установленным ранее параметрам. Далее для каждой модели единообразно устанавливаются пороги на которых распознаются ССТФ в пиках </a:t>
            </a:r>
            <a:r>
              <a:rPr lang="en-US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ChIP</a:t>
            </a: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-seq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US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E52BA2C2-297E-EB46-B88C-CF2B4D3E13D3}" type="slidenum">
              <a:rPr lang="ru-RU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7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оценки точности модели строили </a:t>
            </a: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ROC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-кривую с помощью перекрёстной проверки (ПП). В качестве позитивной выборки использовали 1000 лучших по качеству </a:t>
            </a:r>
            <a:r>
              <a:rPr lang="en-US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ChIP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seq 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пиков, а негативная выборка составлена выбором случайных последовательностей генома по их А/Т составу. На графике показана ROC-кривая, где на оси Х - частота мотива в негативной выборке, а на оси </a:t>
            </a: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доля пиков с мотивом. </a:t>
            </a:r>
            <a:r>
              <a:rPr lang="ru-RU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Приближение </a:t>
            </a:r>
            <a:r>
              <a:rPr lang="en-US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ROC</a:t>
            </a:r>
            <a:r>
              <a:rPr lang="ru-RU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кривой к левому верхнему углу означает идеальное распознавание.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E52BA2C2-297E-EB46-B88C-CF2B4D3E13D3}" type="slidenum">
              <a:rPr lang="ru-RU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122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</a:t>
            </a: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ROC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-кривой считали частичную площадь под кривой до порогового значения FPR = 0.001 (</a:t>
            </a:r>
            <a:r>
              <a:rPr lang="en-US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pAUC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заштриховано). По величине </a:t>
            </a:r>
            <a:r>
              <a:rPr lang="en-US" sz="1800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pAUC</a:t>
            </a:r>
            <a:r>
              <a:rPr lang="ru-RU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оценивали точность моделей и выбирали их оптимальные параметры, например длину.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E52BA2C2-297E-EB46-B88C-CF2B4D3E13D3}" type="slidenum">
              <a:rPr lang="ru-RU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802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8" name="Google Shape;188;g13a9d9b4daa_0_94:notes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3a9d9b4daa_0_94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800">
                <a:latin typeface="Calibri"/>
                <a:ea typeface="Calibri"/>
                <a:cs typeface="Times New Roman"/>
              </a:rPr>
              <a:t>На данном слайде представлен пример выбора порога для ПВМ на данных по ТФ </a:t>
            </a:r>
            <a:r>
              <a:rPr lang="en-US" sz="1800">
                <a:latin typeface="Calibri"/>
                <a:ea typeface="Calibri"/>
                <a:cs typeface="Times New Roman"/>
              </a:rPr>
              <a:t>ARR</a:t>
            </a:r>
            <a:r>
              <a:rPr lang="ru-RU" sz="1800">
                <a:latin typeface="Calibri"/>
                <a:ea typeface="Calibri"/>
                <a:cs typeface="Times New Roman"/>
              </a:rPr>
              <a:t>1. Для того чтобы посчитать таблицу порогов модели, на первом этапе определяются значения функций распознаваний для всех возможных сайтов (позиций) в промоторах и далее строится их распределение, оно показано слева на слайде. После чего для каждого значения функций распознаваний начиная с максимального вычисляется частота встречаемости мотива, в данном случае конкретное значение функций распознавания является порогом. В итоге мы имеем таблицу с помощью, которой по значению </a:t>
            </a:r>
            <a:r>
              <a:rPr lang="en-US" sz="1800">
                <a:latin typeface="Calibri"/>
                <a:ea typeface="Calibri"/>
                <a:cs typeface="Times New Roman"/>
              </a:rPr>
              <a:t>ERR </a:t>
            </a:r>
            <a:r>
              <a:rPr lang="ru-RU" sz="1800">
                <a:latin typeface="Calibri"/>
                <a:ea typeface="Calibri"/>
                <a:cs typeface="Times New Roman"/>
              </a:rPr>
              <a:t>можем выбрать порог.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312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3C87CC-1403-A9C4-694E-D87CA5CFA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202CF3-6BB5-6FEC-77C5-E00BC5788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DD717F-0A85-7958-52E7-6191E728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CC3BB-A88A-FC0C-D728-CB7A02AA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C9C90-C452-6E8E-F413-B72319A1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59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90E1D-3D9C-9D52-48FF-03D7E2E2F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E8D77D-584D-0C85-124F-AB0C943C1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13BAF3-6F04-F85A-9318-04BDA5AB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7FDFE1-1B36-6EDA-68D8-4D6ACE71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C20059-905E-86EF-18A4-E77AA996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3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3E8D5D-95AD-1ABF-5395-3D42D3A3D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39226E-9137-F6D4-A8F3-D82ED4641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CB9C31-902A-770B-D49E-3BF9B1762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339874-414C-82AE-81F2-B7EC2BC01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5130D5-1D14-CBA5-AAC8-E2F9819DA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621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and body" type="tx" userDrawn="1">
  <p:cSld name="Title and bod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 bwMode="auto"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 bwMode="auto"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 bwMode="auto">
          <a:xfrm>
            <a:off x="11296612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66167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6670D-128B-C912-C6BF-593074D5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1F2E8F-C695-1607-5847-6FCF2A410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9E769-FD90-7138-73AA-C2B9650C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735992-1E7C-8344-72AD-3B616567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7B81D7-BA57-B21E-8682-CCBEFE04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76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AA694-9A42-A00A-97B1-F720800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7BF6C6-A91E-62C0-79FE-10A2A8C0E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7DE5BD-6587-069C-4AA6-13FA154C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08ABC9-C2D4-3B33-063E-3F88DBE8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262BB-1873-90D8-F1F0-DAAC3F49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1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FA02F-2E94-926F-0472-A5B024A4C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0A2477-5EC5-83DF-A289-6C8D07C8E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CDBC8F-957C-1077-49DC-B87B3A316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E22700-3D51-8CF9-02CA-C6B6C1B25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F61531-6447-0800-0270-2B4A0A2C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FF1F74-0A05-4E11-79CC-413E0810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5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47135-1BF4-C496-4418-B609E7928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40A24E-AC31-4A1A-E062-6AB4E66BC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81DE10-035B-C2E6-B81A-9D4C07408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E063FB-F272-7F6C-819C-913066A34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8B8D34-EC2D-3CC0-949C-E7BAA1FB52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486359-8829-FCCF-3FC6-1CDDD1EC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041EE0-104A-C046-794F-69FABB08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A9A03C-04E8-DAE0-268D-54F4BF39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41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2AF69-3E45-5BF8-7550-9A7FBDF6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FD008A-82B0-C863-B652-8932B6FC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F3490F-F979-764B-3416-E67120FB3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A5747F-24E2-3D04-F856-6E9D898C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5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420488-6A36-09A5-F29B-F18EE12D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BECD5D-8ED4-5571-E301-CD1D9CE9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F84C6D-A0F5-2076-5547-2B5768DF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7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2697E-38A1-CC86-25DA-CDE69EB49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39920D-5D10-6A3C-528E-1EEB69861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4D7198-840B-9986-D331-AD0D0C717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7FDF5C-C054-7929-1D1E-4BD4F5384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577F00-27F5-04F6-F8E1-6D7674908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9F43D5-5944-1AB3-3891-5DF23443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FF4F5-0CB0-7C77-FD4A-4DC5318D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655B9F3-80BF-BF68-EB53-51CFD37A1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040BE0-1FCF-D660-B293-6FFC614BC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31E515-097D-C97E-F1FF-957AD45C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E21160-DABC-6707-AD64-A305C1A3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AE229B-9878-8C8F-AF4B-30A290F3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7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50587-5F48-9F71-C120-53160E95A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7E0BEB-00D5-BE22-F32C-9D32CAA2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50B365-1308-E0DF-7E6F-F7B12101A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D896F-6B0F-4209-B7D0-30B3125AB031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31CE66-F865-96AB-6838-55B77FC6D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BB4839-89BD-0D58-E0E0-B2EAFB3BE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C5EBF-A317-4478-88EF-65E4F199F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3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bercomrade/MultiDeN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78;p15"/>
          <p:cNvSpPr txBox="1"/>
          <p:nvPr/>
        </p:nvSpPr>
        <p:spPr bwMode="auto">
          <a:xfrm>
            <a:off x="0" y="49000"/>
            <a:ext cx="12191999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68580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tx2"/>
                </a:solidFill>
                <a:latin typeface="+mj-lt"/>
                <a:ea typeface="Microsoft Sans Serif"/>
                <a:cs typeface="Microsoft Sans Serif"/>
              </a:defRPr>
            </a:lvl1pPr>
          </a:lstStyle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ChIP-seq: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метод поиска локусов, где ТФ был связан с ДНК</a:t>
            </a:r>
          </a:p>
        </p:txBody>
      </p:sp>
      <p:sp>
        <p:nvSpPr>
          <p:cNvPr id="18" name="Google Shape;92;p15"/>
          <p:cNvSpPr txBox="1"/>
          <p:nvPr/>
        </p:nvSpPr>
        <p:spPr bwMode="auto">
          <a:xfrm>
            <a:off x="-6911" y="6535546"/>
            <a:ext cx="7364694" cy="34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dk1"/>
              </a:buClr>
              <a:buSzPts val="1100"/>
              <a:defRPr/>
            </a:pPr>
            <a:r>
              <a:rPr lang="ru" sz="1400" i="1" dirty="0"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Mardis (2007) ChIP-seq: welcome to the new frontier. Nat. Methods.</a:t>
            </a:r>
            <a:endParaRPr sz="1400" i="1" dirty="0">
              <a:latin typeface="Arial" panose="020B0604020202020204" pitchFamily="34" charset="0"/>
              <a:ea typeface="Courier New"/>
              <a:cs typeface="Arial" panose="020B0604020202020204" pitchFamily="34" charset="0"/>
            </a:endParaRPr>
          </a:p>
        </p:txBody>
      </p: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id="{BB48F043-5EFD-7DCB-AF86-C3690600ECB8}"/>
              </a:ext>
            </a:extLst>
          </p:cNvPr>
          <p:cNvGrpSpPr/>
          <p:nvPr/>
        </p:nvGrpSpPr>
        <p:grpSpPr>
          <a:xfrm>
            <a:off x="1681034" y="2679325"/>
            <a:ext cx="8804117" cy="1715307"/>
            <a:chOff x="1669478" y="2529544"/>
            <a:chExt cx="8804117" cy="1715307"/>
          </a:xfrm>
        </p:grpSpPr>
        <p:sp>
          <p:nvSpPr>
            <p:cNvPr id="17" name="Google Shape;91;p15"/>
            <p:cNvSpPr txBox="1"/>
            <p:nvPr/>
          </p:nvSpPr>
          <p:spPr bwMode="auto">
            <a:xfrm>
              <a:off x="8620041" y="3066437"/>
              <a:ext cx="1669752" cy="870698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>
                <a:defRPr/>
              </a:pPr>
              <a:r>
                <a:rPr lang="ru" dirty="0">
                  <a:latin typeface="Arial" panose="020B0604020202020204" pitchFamily="34" charset="0"/>
                  <a:ea typeface="Courier New"/>
                  <a:cs typeface="Arial" panose="020B0604020202020204" pitchFamily="34" charset="0"/>
                </a:rPr>
                <a:t>Пики длиной от 100 п.о</a:t>
              </a:r>
              <a:r>
                <a:rPr lang="ru" dirty="0">
                  <a:latin typeface="PT Mono"/>
                  <a:ea typeface="Courier New"/>
                  <a:cs typeface="Courier New"/>
                </a:rPr>
                <a:t>.</a:t>
              </a:r>
              <a:endParaRPr dirty="0">
                <a:latin typeface="PT Mono"/>
                <a:ea typeface="Courier New"/>
                <a:cs typeface="Courier New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1669478" y="2567123"/>
              <a:ext cx="8804117" cy="167772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6" name="Прямая соединительная линия 25"/>
            <p:cNvCxnSpPr>
              <a:cxnSpLocks/>
            </p:cNvCxnSpPr>
            <p:nvPr/>
          </p:nvCxnSpPr>
          <p:spPr bwMode="auto">
            <a:xfrm flipV="1">
              <a:off x="1877774" y="4086122"/>
              <a:ext cx="6645158" cy="332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cxnSpLocks/>
            </p:cNvCxnSpPr>
            <p:nvPr/>
          </p:nvCxnSpPr>
          <p:spPr bwMode="auto">
            <a:xfrm>
              <a:off x="2127073" y="3996190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cxnSpLocks/>
            </p:cNvCxnSpPr>
            <p:nvPr/>
          </p:nvCxnSpPr>
          <p:spPr bwMode="auto">
            <a:xfrm>
              <a:off x="3016451" y="3984816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cxnSpLocks/>
            </p:cNvCxnSpPr>
            <p:nvPr/>
          </p:nvCxnSpPr>
          <p:spPr bwMode="auto">
            <a:xfrm>
              <a:off x="2252177" y="3889280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>
              <a:cxnSpLocks/>
            </p:cNvCxnSpPr>
            <p:nvPr/>
          </p:nvCxnSpPr>
          <p:spPr bwMode="auto">
            <a:xfrm>
              <a:off x="3248474" y="3875634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cxnSpLocks/>
            </p:cNvCxnSpPr>
            <p:nvPr/>
          </p:nvCxnSpPr>
          <p:spPr bwMode="auto">
            <a:xfrm>
              <a:off x="3835324" y="3984816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cxnSpLocks/>
            </p:cNvCxnSpPr>
            <p:nvPr/>
          </p:nvCxnSpPr>
          <p:spPr bwMode="auto">
            <a:xfrm>
              <a:off x="2361361" y="3780095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cxnSpLocks/>
            </p:cNvCxnSpPr>
            <p:nvPr/>
          </p:nvCxnSpPr>
          <p:spPr bwMode="auto">
            <a:xfrm>
              <a:off x="3152934" y="3780099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cxnSpLocks/>
            </p:cNvCxnSpPr>
            <p:nvPr/>
          </p:nvCxnSpPr>
          <p:spPr bwMode="auto">
            <a:xfrm>
              <a:off x="2470545" y="3684566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cxnSpLocks/>
            </p:cNvCxnSpPr>
            <p:nvPr/>
          </p:nvCxnSpPr>
          <p:spPr bwMode="auto">
            <a:xfrm>
              <a:off x="3930861" y="3766450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cxnSpLocks/>
            </p:cNvCxnSpPr>
            <p:nvPr/>
          </p:nvCxnSpPr>
          <p:spPr bwMode="auto">
            <a:xfrm>
              <a:off x="3330358" y="3670915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cxnSpLocks/>
            </p:cNvCxnSpPr>
            <p:nvPr/>
          </p:nvCxnSpPr>
          <p:spPr bwMode="auto">
            <a:xfrm>
              <a:off x="2334065" y="358903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cxnSpLocks/>
            </p:cNvCxnSpPr>
            <p:nvPr/>
          </p:nvCxnSpPr>
          <p:spPr bwMode="auto">
            <a:xfrm>
              <a:off x="3535077" y="356173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cxnSpLocks/>
            </p:cNvCxnSpPr>
            <p:nvPr/>
          </p:nvCxnSpPr>
          <p:spPr bwMode="auto">
            <a:xfrm>
              <a:off x="2538782" y="3479847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cxnSpLocks/>
            </p:cNvCxnSpPr>
            <p:nvPr/>
          </p:nvCxnSpPr>
          <p:spPr bwMode="auto">
            <a:xfrm>
              <a:off x="3371297" y="3452551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cxnSpLocks/>
            </p:cNvCxnSpPr>
            <p:nvPr/>
          </p:nvCxnSpPr>
          <p:spPr bwMode="auto">
            <a:xfrm>
              <a:off x="2607024" y="3357018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cxnSpLocks/>
            </p:cNvCxnSpPr>
            <p:nvPr/>
          </p:nvCxnSpPr>
          <p:spPr bwMode="auto">
            <a:xfrm>
              <a:off x="3384949" y="3343366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cxnSpLocks/>
            </p:cNvCxnSpPr>
            <p:nvPr/>
          </p:nvCxnSpPr>
          <p:spPr bwMode="auto">
            <a:xfrm>
              <a:off x="2770795" y="324783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cxnSpLocks/>
            </p:cNvCxnSpPr>
            <p:nvPr/>
          </p:nvCxnSpPr>
          <p:spPr bwMode="auto">
            <a:xfrm>
              <a:off x="4040044" y="3875633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>
              <a:cxnSpLocks/>
            </p:cNvCxnSpPr>
            <p:nvPr/>
          </p:nvCxnSpPr>
          <p:spPr bwMode="auto">
            <a:xfrm>
              <a:off x="3562365" y="3234185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cxnSpLocks/>
            </p:cNvCxnSpPr>
            <p:nvPr/>
          </p:nvCxnSpPr>
          <p:spPr bwMode="auto">
            <a:xfrm>
              <a:off x="3016460" y="3138649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cxnSpLocks/>
            </p:cNvCxnSpPr>
            <p:nvPr/>
          </p:nvCxnSpPr>
          <p:spPr bwMode="auto">
            <a:xfrm>
              <a:off x="4108283" y="3670917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 bwMode="auto">
            <a:xfrm>
              <a:off x="3330358" y="2529544"/>
              <a:ext cx="55644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ru-RU" sz="2000" dirty="0">
                  <a:latin typeface="Arial"/>
                  <a:cs typeface="Arial"/>
                </a:rPr>
                <a:t>Картирование прочтений и детекция «пиков»</a:t>
              </a:r>
              <a:endParaRPr dirty="0"/>
            </a:p>
          </p:txBody>
        </p:sp>
        <p:cxnSp>
          <p:nvCxnSpPr>
            <p:cNvPr id="56" name="Прямая соединительная линия 55"/>
            <p:cNvCxnSpPr>
              <a:cxnSpLocks/>
            </p:cNvCxnSpPr>
            <p:nvPr/>
          </p:nvCxnSpPr>
          <p:spPr bwMode="auto">
            <a:xfrm>
              <a:off x="2252177" y="3069766"/>
              <a:ext cx="0" cy="1019685"/>
            </a:xfrm>
            <a:prstGeom prst="line">
              <a:avLst/>
            </a:prstGeom>
            <a:ln w="5080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>
              <a:cxnSpLocks/>
            </p:cNvCxnSpPr>
            <p:nvPr/>
          </p:nvCxnSpPr>
          <p:spPr bwMode="auto">
            <a:xfrm>
              <a:off x="4492693" y="3028822"/>
              <a:ext cx="0" cy="1076549"/>
            </a:xfrm>
            <a:prstGeom prst="line">
              <a:avLst/>
            </a:prstGeom>
            <a:ln w="5080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cxnSpLocks/>
            </p:cNvCxnSpPr>
            <p:nvPr/>
          </p:nvCxnSpPr>
          <p:spPr bwMode="auto">
            <a:xfrm>
              <a:off x="5999144" y="3992861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cxnSpLocks/>
            </p:cNvCxnSpPr>
            <p:nvPr/>
          </p:nvCxnSpPr>
          <p:spPr bwMode="auto">
            <a:xfrm>
              <a:off x="6859647" y="399111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cxnSpLocks/>
            </p:cNvCxnSpPr>
            <p:nvPr/>
          </p:nvCxnSpPr>
          <p:spPr bwMode="auto">
            <a:xfrm>
              <a:off x="6124248" y="3885951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cxnSpLocks/>
            </p:cNvCxnSpPr>
            <p:nvPr/>
          </p:nvCxnSpPr>
          <p:spPr bwMode="auto">
            <a:xfrm>
              <a:off x="6908790" y="3881930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cxnSpLocks/>
            </p:cNvCxnSpPr>
            <p:nvPr/>
          </p:nvCxnSpPr>
          <p:spPr bwMode="auto">
            <a:xfrm>
              <a:off x="7707395" y="3981487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>
              <a:cxnSpLocks/>
            </p:cNvCxnSpPr>
            <p:nvPr/>
          </p:nvCxnSpPr>
          <p:spPr bwMode="auto">
            <a:xfrm>
              <a:off x="6233432" y="3776765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cxnSpLocks/>
            </p:cNvCxnSpPr>
            <p:nvPr/>
          </p:nvCxnSpPr>
          <p:spPr bwMode="auto">
            <a:xfrm>
              <a:off x="7025005" y="3776770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cxnSpLocks/>
            </p:cNvCxnSpPr>
            <p:nvPr/>
          </p:nvCxnSpPr>
          <p:spPr bwMode="auto">
            <a:xfrm>
              <a:off x="6496616" y="3671611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>
              <a:cxnSpLocks/>
            </p:cNvCxnSpPr>
            <p:nvPr/>
          </p:nvCxnSpPr>
          <p:spPr bwMode="auto">
            <a:xfrm>
              <a:off x="7802931" y="376312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>
              <a:cxnSpLocks/>
            </p:cNvCxnSpPr>
            <p:nvPr/>
          </p:nvCxnSpPr>
          <p:spPr bwMode="auto">
            <a:xfrm>
              <a:off x="7308304" y="3667586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>
              <a:cxnSpLocks/>
            </p:cNvCxnSpPr>
            <p:nvPr/>
          </p:nvCxnSpPr>
          <p:spPr bwMode="auto">
            <a:xfrm>
              <a:off x="6629641" y="3556828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cxnSpLocks/>
            </p:cNvCxnSpPr>
            <p:nvPr/>
          </p:nvCxnSpPr>
          <p:spPr bwMode="auto">
            <a:xfrm>
              <a:off x="7455276" y="3558403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>
              <a:cxnSpLocks/>
            </p:cNvCxnSpPr>
            <p:nvPr/>
          </p:nvCxnSpPr>
          <p:spPr bwMode="auto">
            <a:xfrm>
              <a:off x="7166367" y="3449222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>
              <a:cxnSpLocks/>
            </p:cNvCxnSpPr>
            <p:nvPr/>
          </p:nvCxnSpPr>
          <p:spPr bwMode="auto">
            <a:xfrm>
              <a:off x="7758110" y="3872304"/>
              <a:ext cx="7200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>
              <a:cxnSpLocks/>
            </p:cNvCxnSpPr>
            <p:nvPr/>
          </p:nvCxnSpPr>
          <p:spPr bwMode="auto">
            <a:xfrm>
              <a:off x="6191623" y="3066437"/>
              <a:ext cx="0" cy="1019685"/>
            </a:xfrm>
            <a:prstGeom prst="line">
              <a:avLst/>
            </a:prstGeom>
            <a:ln w="5080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>
              <a:cxnSpLocks/>
            </p:cNvCxnSpPr>
            <p:nvPr/>
          </p:nvCxnSpPr>
          <p:spPr bwMode="auto">
            <a:xfrm>
              <a:off x="8258884" y="3025493"/>
              <a:ext cx="0" cy="1076549"/>
            </a:xfrm>
            <a:prstGeom prst="line">
              <a:avLst/>
            </a:prstGeom>
            <a:ln w="5080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>
              <a:cxnSpLocks/>
            </p:cNvCxnSpPr>
            <p:nvPr/>
          </p:nvCxnSpPr>
          <p:spPr bwMode="auto">
            <a:xfrm>
              <a:off x="2289906" y="4086122"/>
              <a:ext cx="2178050" cy="3329"/>
            </a:xfrm>
            <a:prstGeom prst="line">
              <a:avLst/>
            </a:prstGeom>
            <a:ln w="698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>
              <a:cxnSpLocks/>
            </p:cNvCxnSpPr>
            <p:nvPr/>
          </p:nvCxnSpPr>
          <p:spPr bwMode="auto">
            <a:xfrm>
              <a:off x="6211600" y="4086122"/>
              <a:ext cx="2019840" cy="0"/>
            </a:xfrm>
            <a:prstGeom prst="line">
              <a:avLst/>
            </a:prstGeom>
            <a:ln w="698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 bwMode="auto">
          <a:xfrm>
            <a:off x="9453467" y="6477561"/>
            <a:ext cx="2743200" cy="365125"/>
          </a:xfrm>
        </p:spPr>
        <p:txBody>
          <a:bodyPr/>
          <a:lstStyle/>
          <a:p>
            <a:pPr>
              <a:defRPr/>
            </a:pPr>
            <a:fld id="{63F9D384-533B-4C4E-B660-F861AA07D173}" type="slidenum">
              <a:rPr lang="en-US" sz="1400" b="1"/>
              <a:t>1</a:t>
            </a:fld>
            <a:endParaRPr lang="en-US" sz="1400" b="1" dirty="0">
              <a:latin typeface="+mn-lt"/>
            </a:endParaRPr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CABA3F09-31A0-CDED-5932-B5CAD7E7D298}"/>
              </a:ext>
            </a:extLst>
          </p:cNvPr>
          <p:cNvCxnSpPr>
            <a:cxnSpLocks/>
            <a:stCxn id="97" idx="3"/>
          </p:cNvCxnSpPr>
          <p:nvPr/>
        </p:nvCxnSpPr>
        <p:spPr>
          <a:xfrm>
            <a:off x="1587476" y="3719464"/>
            <a:ext cx="1751104" cy="5197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2ECDF484-B643-51A1-9490-12E9B4F28DD0}"/>
              </a:ext>
            </a:extLst>
          </p:cNvPr>
          <p:cNvSpPr txBox="1"/>
          <p:nvPr/>
        </p:nvSpPr>
        <p:spPr>
          <a:xfrm>
            <a:off x="-17273" y="3257799"/>
            <a:ext cx="1604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Участки, где ТФ мог быть связан с ДНК</a:t>
            </a:r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5F7ECBC4-F77C-C3E1-CD1B-B665866B2B12}"/>
              </a:ext>
            </a:extLst>
          </p:cNvPr>
          <p:cNvCxnSpPr>
            <a:cxnSpLocks/>
            <a:stCxn id="97" idx="3"/>
          </p:cNvCxnSpPr>
          <p:nvPr/>
        </p:nvCxnSpPr>
        <p:spPr bwMode="auto">
          <a:xfrm>
            <a:off x="1587476" y="3719464"/>
            <a:ext cx="5554276" cy="5100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6" name="Группа 85">
            <a:extLst>
              <a:ext uri="{FF2B5EF4-FFF2-40B4-BE49-F238E27FC236}">
                <a16:creationId xmlns:a16="http://schemas.microsoft.com/office/drawing/2014/main" id="{E49F401A-A1EC-2A2A-10AE-E4A53B334473}"/>
              </a:ext>
            </a:extLst>
          </p:cNvPr>
          <p:cNvGrpSpPr/>
          <p:nvPr/>
        </p:nvGrpSpPr>
        <p:grpSpPr>
          <a:xfrm>
            <a:off x="316062" y="603292"/>
            <a:ext cx="11665296" cy="1776541"/>
            <a:chOff x="263352" y="548680"/>
            <a:chExt cx="11665296" cy="1776541"/>
          </a:xfrm>
        </p:grpSpPr>
        <p:pic>
          <p:nvPicPr>
            <p:cNvPr id="6" name="Google Shape;80;p15"/>
            <p:cNvPicPr/>
            <p:nvPr/>
          </p:nvPicPr>
          <p:blipFill>
            <a:blip r:embed="rId3">
              <a:alphaModFix/>
            </a:blip>
            <a:srcRect l="21695" t="8690" r="60381" b="56531"/>
            <a:stretch/>
          </p:blipFill>
          <p:spPr bwMode="auto">
            <a:xfrm>
              <a:off x="457656" y="1342035"/>
              <a:ext cx="909815" cy="7549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Google Shape;81;p15"/>
            <p:cNvPicPr/>
            <p:nvPr/>
          </p:nvPicPr>
          <p:blipFill>
            <a:blip r:embed="rId4">
              <a:alphaModFix/>
            </a:blip>
            <a:srcRect l="19107" t="8611" r="63059" b="59855"/>
            <a:stretch/>
          </p:blipFill>
          <p:spPr bwMode="auto">
            <a:xfrm>
              <a:off x="2572019" y="1331333"/>
              <a:ext cx="1027700" cy="7549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Google Shape;82;p15"/>
            <p:cNvPicPr/>
            <p:nvPr/>
          </p:nvPicPr>
          <p:blipFill>
            <a:blip r:embed="rId5">
              <a:alphaModFix/>
            </a:blip>
            <a:srcRect l="22827" t="1631" r="66357" b="55988"/>
            <a:stretch/>
          </p:blipFill>
          <p:spPr bwMode="auto">
            <a:xfrm>
              <a:off x="4933479" y="1113073"/>
              <a:ext cx="724075" cy="105343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Google Shape;85;p15"/>
            <p:cNvSpPr/>
            <p:nvPr/>
          </p:nvSpPr>
          <p:spPr bwMode="auto">
            <a:xfrm>
              <a:off x="1628324" y="1522218"/>
              <a:ext cx="714840" cy="30989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/>
            </a:p>
          </p:txBody>
        </p:sp>
        <p:grpSp>
          <p:nvGrpSpPr>
            <p:cNvPr id="5" name="Группа 4"/>
            <p:cNvGrpSpPr/>
            <p:nvPr/>
          </p:nvGrpSpPr>
          <p:grpSpPr bwMode="auto">
            <a:xfrm rot="10346070">
              <a:off x="9897824" y="725054"/>
              <a:ext cx="1850661" cy="1174520"/>
              <a:chOff x="7737076" y="1094047"/>
              <a:chExt cx="1850661" cy="1174520"/>
            </a:xfrm>
          </p:grpSpPr>
          <p:pic>
            <p:nvPicPr>
              <p:cNvPr id="9" name="Google Shape;83;p15"/>
              <p:cNvPicPr/>
              <p:nvPr/>
            </p:nvPicPr>
            <p:blipFill>
              <a:blip r:embed="rId3">
                <a:alphaModFix/>
              </a:blip>
              <a:srcRect l="5988" t="11822" r="83139" b="76282"/>
              <a:stretch/>
            </p:blipFill>
            <p:spPr bwMode="auto">
              <a:xfrm>
                <a:off x="7845625" y="1094047"/>
                <a:ext cx="724075" cy="35019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" name="Google Shape;83;p15"/>
              <p:cNvPicPr/>
              <p:nvPr/>
            </p:nvPicPr>
            <p:blipFill>
              <a:blip r:embed="rId3">
                <a:alphaModFix/>
              </a:blip>
              <a:srcRect l="5988" t="11822" r="83139" b="76282"/>
              <a:stretch/>
            </p:blipFill>
            <p:spPr bwMode="auto">
              <a:xfrm rot="18649660">
                <a:off x="8413641" y="1438774"/>
                <a:ext cx="724075" cy="35019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Google Shape;83;p15"/>
              <p:cNvPicPr/>
              <p:nvPr/>
            </p:nvPicPr>
            <p:blipFill>
              <a:blip r:embed="rId3">
                <a:alphaModFix/>
              </a:blip>
              <a:srcRect l="5988" t="11822" r="83139" b="76282"/>
              <a:stretch/>
            </p:blipFill>
            <p:spPr bwMode="auto">
              <a:xfrm rot="20670644">
                <a:off x="7737076" y="1491651"/>
                <a:ext cx="724075" cy="35019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Google Shape;83;p15"/>
              <p:cNvPicPr/>
              <p:nvPr/>
            </p:nvPicPr>
            <p:blipFill>
              <a:blip r:embed="rId3">
                <a:alphaModFix/>
              </a:blip>
              <a:srcRect l="5988" t="11822" r="83139" b="76282"/>
              <a:stretch/>
            </p:blipFill>
            <p:spPr bwMode="auto">
              <a:xfrm rot="808591">
                <a:off x="7990564" y="1918374"/>
                <a:ext cx="724075" cy="35019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" name="Google Shape;83;p15"/>
              <p:cNvPicPr/>
              <p:nvPr/>
            </p:nvPicPr>
            <p:blipFill>
              <a:blip r:embed="rId3">
                <a:alphaModFix/>
              </a:blip>
              <a:srcRect l="5988" t="11822" r="83139" b="76282"/>
              <a:stretch/>
            </p:blipFill>
            <p:spPr bwMode="auto">
              <a:xfrm rot="20859834">
                <a:off x="8863662" y="1663726"/>
                <a:ext cx="724075" cy="35019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" name="Прямоугольник 1"/>
            <p:cNvSpPr/>
            <p:nvPr/>
          </p:nvSpPr>
          <p:spPr bwMode="auto">
            <a:xfrm>
              <a:off x="263352" y="548680"/>
              <a:ext cx="11665296" cy="177654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 bwMode="auto">
            <a:xfrm>
              <a:off x="407368" y="566349"/>
              <a:ext cx="6771434" cy="760959"/>
            </a:xfrm>
            <a:prstGeom prst="rect">
              <a:avLst/>
            </a:prstGeom>
            <a:noFill/>
          </p:spPr>
          <p:txBody>
            <a:bodyPr wrap="square" lIns="72000" tIns="72000" rIns="72000" bIns="72000" rtlCol="0">
              <a:spAutoFit/>
            </a:bodyPr>
            <a:lstStyle/>
            <a:p>
              <a:pPr>
                <a:defRPr/>
              </a:pPr>
              <a:r>
                <a:rPr lang="ru-RU" sz="2000" dirty="0">
                  <a:latin typeface="Arial"/>
                  <a:cs typeface="Arial"/>
                </a:rPr>
                <a:t> </a:t>
              </a:r>
              <a:r>
                <a:rPr lang="ru-RU" sz="2000" dirty="0" err="1">
                  <a:latin typeface="Arial"/>
                  <a:cs typeface="Arial"/>
                </a:rPr>
                <a:t>Иммунопреципитация</a:t>
              </a:r>
              <a:r>
                <a:rPr lang="ru-RU" sz="2000" dirty="0">
                  <a:latin typeface="Arial"/>
                  <a:cs typeface="Arial"/>
                </a:rPr>
                <a:t> хроматина с последующим высокоэффективным </a:t>
              </a:r>
              <a:r>
                <a:rPr lang="ru-RU" sz="2000" dirty="0" err="1">
                  <a:latin typeface="Arial"/>
                  <a:cs typeface="Arial"/>
                </a:rPr>
                <a:t>секвенированем</a:t>
              </a:r>
              <a:r>
                <a:rPr lang="ru-RU" sz="2000" dirty="0">
                  <a:latin typeface="Arial"/>
                  <a:cs typeface="Arial"/>
                </a:rPr>
                <a:t> ДНК (</a:t>
              </a:r>
              <a:r>
                <a:rPr lang="en-US" sz="2000" dirty="0" err="1">
                  <a:latin typeface="Arial"/>
                  <a:cs typeface="Arial"/>
                </a:rPr>
                <a:t>ChIP</a:t>
              </a:r>
              <a:r>
                <a:rPr lang="en-US" sz="2000" dirty="0">
                  <a:latin typeface="Arial"/>
                  <a:cs typeface="Arial"/>
                </a:rPr>
                <a:t>-seq</a:t>
              </a:r>
              <a:r>
                <a:rPr lang="ru-RU" sz="2000" dirty="0">
                  <a:latin typeface="Arial"/>
                  <a:cs typeface="Arial"/>
                </a:rPr>
                <a:t>)</a:t>
              </a:r>
              <a:endParaRPr dirty="0"/>
            </a:p>
          </p:txBody>
        </p:sp>
        <p:sp>
          <p:nvSpPr>
            <p:cNvPr id="10" name="Google Shape;85;p15"/>
            <p:cNvSpPr/>
            <p:nvPr/>
          </p:nvSpPr>
          <p:spPr bwMode="auto">
            <a:xfrm>
              <a:off x="3898210" y="1520058"/>
              <a:ext cx="714840" cy="30989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/>
            </a:p>
          </p:txBody>
        </p:sp>
        <p:sp>
          <p:nvSpPr>
            <p:cNvPr id="12" name="Google Shape;85;p15"/>
            <p:cNvSpPr/>
            <p:nvPr/>
          </p:nvSpPr>
          <p:spPr bwMode="auto">
            <a:xfrm>
              <a:off x="6019144" y="1520057"/>
              <a:ext cx="1565792" cy="30989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11061" y="1767748"/>
              <a:ext cx="17107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dirty="0"/>
                <a:t>Формальдегидная</a:t>
              </a:r>
              <a:endParaRPr lang="en-US" sz="1400" dirty="0"/>
            </a:p>
            <a:p>
              <a:pPr algn="ctr"/>
              <a:r>
                <a:rPr lang="ru-RU" sz="1400" dirty="0"/>
                <a:t> сшивка</a:t>
              </a: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3540477" y="1760794"/>
              <a:ext cx="14398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Фрагментация </a:t>
              </a:r>
            </a:p>
          </p:txBody>
        </p:sp>
        <p:sp>
          <p:nvSpPr>
            <p:cNvPr id="70" name="TextBox 69"/>
            <p:cNvSpPr txBox="1"/>
            <p:nvPr/>
          </p:nvSpPr>
          <p:spPr bwMode="auto">
            <a:xfrm>
              <a:off x="5812165" y="1773368"/>
              <a:ext cx="20313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err="1"/>
                <a:t>Иммунопреципитация</a:t>
              </a:r>
              <a:endParaRPr lang="ru-RU" sz="1400" dirty="0"/>
            </a:p>
          </p:txBody>
        </p:sp>
        <p:sp>
          <p:nvSpPr>
            <p:cNvPr id="71" name="TextBox 70"/>
            <p:cNvSpPr txBox="1"/>
            <p:nvPr/>
          </p:nvSpPr>
          <p:spPr bwMode="auto">
            <a:xfrm>
              <a:off x="8790399" y="1760794"/>
              <a:ext cx="30728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Выделение фрагментов ДНК из преципитата</a:t>
              </a:r>
              <a:r>
                <a:rPr lang="en-US" sz="1400" dirty="0"/>
                <a:t> </a:t>
              </a:r>
              <a:r>
                <a:rPr lang="ru-RU" sz="1400" dirty="0"/>
                <a:t>и секвенирование</a:t>
              </a:r>
            </a:p>
          </p:txBody>
        </p:sp>
        <p:grpSp>
          <p:nvGrpSpPr>
            <p:cNvPr id="83" name="Группа 82">
              <a:extLst>
                <a:ext uri="{FF2B5EF4-FFF2-40B4-BE49-F238E27FC236}">
                  <a16:creationId xmlns:a16="http://schemas.microsoft.com/office/drawing/2014/main" id="{9C4B51EE-57FF-A721-A08C-5BAA86CD92E0}"/>
                </a:ext>
              </a:extLst>
            </p:cNvPr>
            <p:cNvGrpSpPr/>
            <p:nvPr/>
          </p:nvGrpSpPr>
          <p:grpSpPr>
            <a:xfrm>
              <a:off x="7787627" y="656079"/>
              <a:ext cx="828653" cy="1511060"/>
              <a:chOff x="7321172" y="834669"/>
              <a:chExt cx="828653" cy="1511060"/>
            </a:xfrm>
          </p:grpSpPr>
          <p:pic>
            <p:nvPicPr>
              <p:cNvPr id="82" name="Google Shape;82;p15">
                <a:extLst>
                  <a:ext uri="{FF2B5EF4-FFF2-40B4-BE49-F238E27FC236}">
                    <a16:creationId xmlns:a16="http://schemas.microsoft.com/office/drawing/2014/main" id="{D4FA4C06-3067-3196-198B-044C2DB2ED78}"/>
                  </a:ext>
                </a:extLst>
              </p:cNvPr>
              <p:cNvPicPr/>
              <p:nvPr/>
            </p:nvPicPr>
            <p:blipFill rotWithShape="1">
              <a:blip r:embed="rId5">
                <a:alphaModFix/>
              </a:blip>
              <a:srcRect l="22827" t="8183" r="66357" b="55988"/>
              <a:stretch/>
            </p:blipFill>
            <p:spPr bwMode="auto">
              <a:xfrm rot="10800000">
                <a:off x="7425750" y="1455168"/>
                <a:ext cx="724075" cy="89056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9" name="Group 1283">
                <a:extLst>
                  <a:ext uri="{FF2B5EF4-FFF2-40B4-BE49-F238E27FC236}">
                    <a16:creationId xmlns:a16="http://schemas.microsoft.com/office/drawing/2014/main" id="{4ED849B2-44A5-F45E-84D5-FD74C370E6C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0800000">
                <a:off x="7321172" y="834669"/>
                <a:ext cx="791052" cy="866139"/>
                <a:chOff x="3719" y="1431"/>
                <a:chExt cx="453" cy="496"/>
              </a:xfrm>
            </p:grpSpPr>
            <p:sp>
              <p:nvSpPr>
                <p:cNvPr id="60" name="Freeform 1284">
                  <a:extLst>
                    <a:ext uri="{FF2B5EF4-FFF2-40B4-BE49-F238E27FC236}">
                      <a16:creationId xmlns:a16="http://schemas.microsoft.com/office/drawing/2014/main" id="{8D3D852A-97B5-2D3B-B0C6-197E5F7283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9" y="1468"/>
                  <a:ext cx="166" cy="221"/>
                </a:xfrm>
                <a:custGeom>
                  <a:avLst/>
                  <a:gdLst>
                    <a:gd name="T0" fmla="*/ 146 w 66"/>
                    <a:gd name="T1" fmla="*/ 21 h 83"/>
                    <a:gd name="T2" fmla="*/ 33 w 66"/>
                    <a:gd name="T3" fmla="*/ 93 h 83"/>
                    <a:gd name="T4" fmla="*/ 20 w 66"/>
                    <a:gd name="T5" fmla="*/ 205 h 83"/>
                    <a:gd name="T6" fmla="*/ 827 w 66"/>
                    <a:gd name="T7" fmla="*/ 1544 h 83"/>
                    <a:gd name="T8" fmla="*/ 873 w 66"/>
                    <a:gd name="T9" fmla="*/ 1566 h 83"/>
                    <a:gd name="T10" fmla="*/ 923 w 66"/>
                    <a:gd name="T11" fmla="*/ 1544 h 83"/>
                    <a:gd name="T12" fmla="*/ 1019 w 66"/>
                    <a:gd name="T13" fmla="*/ 1475 h 83"/>
                    <a:gd name="T14" fmla="*/ 1031 w 66"/>
                    <a:gd name="T15" fmla="*/ 1361 h 83"/>
                    <a:gd name="T16" fmla="*/ 221 w 66"/>
                    <a:gd name="T17" fmla="*/ 35 h 83"/>
                    <a:gd name="T18" fmla="*/ 189 w 66"/>
                    <a:gd name="T19" fmla="*/ 0 h 83"/>
                    <a:gd name="T20" fmla="*/ 146 w 66"/>
                    <a:gd name="T21" fmla="*/ 21 h 8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6" h="83">
                      <a:moveTo>
                        <a:pt x="9" y="1"/>
                      </a:move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1" y="7"/>
                        <a:pt x="0" y="9"/>
                        <a:pt x="1" y="11"/>
                      </a:cubicBezTo>
                      <a:cubicBezTo>
                        <a:pt x="52" y="82"/>
                        <a:pt x="52" y="82"/>
                        <a:pt x="52" y="82"/>
                      </a:cubicBezTo>
                      <a:cubicBezTo>
                        <a:pt x="53" y="82"/>
                        <a:pt x="54" y="83"/>
                        <a:pt x="55" y="83"/>
                      </a:cubicBezTo>
                      <a:cubicBezTo>
                        <a:pt x="56" y="83"/>
                        <a:pt x="57" y="83"/>
                        <a:pt x="58" y="82"/>
                      </a:cubicBezTo>
                      <a:cubicBezTo>
                        <a:pt x="64" y="78"/>
                        <a:pt x="64" y="78"/>
                        <a:pt x="64" y="78"/>
                      </a:cubicBezTo>
                      <a:cubicBezTo>
                        <a:pt x="66" y="77"/>
                        <a:pt x="66" y="74"/>
                        <a:pt x="65" y="72"/>
                      </a:cubicBezTo>
                      <a:cubicBezTo>
                        <a:pt x="14" y="2"/>
                        <a:pt x="14" y="2"/>
                        <a:pt x="14" y="2"/>
                      </a:cubicBezTo>
                      <a:cubicBezTo>
                        <a:pt x="14" y="1"/>
                        <a:pt x="13" y="0"/>
                        <a:pt x="12" y="0"/>
                      </a:cubicBezTo>
                      <a:cubicBezTo>
                        <a:pt x="11" y="0"/>
                        <a:pt x="10" y="0"/>
                        <a:pt x="9" y="1"/>
                      </a:cubicBezTo>
                      <a:close/>
                    </a:path>
                  </a:pathLst>
                </a:custGeom>
                <a:solidFill>
                  <a:srgbClr val="009C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Freeform 1285">
                  <a:extLst>
                    <a:ext uri="{FF2B5EF4-FFF2-40B4-BE49-F238E27FC236}">
                      <a16:creationId xmlns:a16="http://schemas.microsoft.com/office/drawing/2014/main" id="{6FB59571-91BF-CA1E-C5A7-5EDB82F5EC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7" y="1431"/>
                  <a:ext cx="175" cy="496"/>
                </a:xfrm>
                <a:custGeom>
                  <a:avLst/>
                  <a:gdLst>
                    <a:gd name="T0" fmla="*/ 125 w 70"/>
                    <a:gd name="T1" fmla="*/ 35 h 186"/>
                    <a:gd name="T2" fmla="*/ 20 w 70"/>
                    <a:gd name="T3" fmla="*/ 115 h 186"/>
                    <a:gd name="T4" fmla="*/ 0 w 70"/>
                    <a:gd name="T5" fmla="*/ 171 h 186"/>
                    <a:gd name="T6" fmla="*/ 0 w 70"/>
                    <a:gd name="T7" fmla="*/ 192 h 186"/>
                    <a:gd name="T8" fmla="*/ 0 w 70"/>
                    <a:gd name="T9" fmla="*/ 227 h 186"/>
                    <a:gd name="T10" fmla="*/ 845 w 70"/>
                    <a:gd name="T11" fmla="*/ 1629 h 186"/>
                    <a:gd name="T12" fmla="*/ 845 w 70"/>
                    <a:gd name="T13" fmla="*/ 3448 h 186"/>
                    <a:gd name="T14" fmla="*/ 908 w 70"/>
                    <a:gd name="T15" fmla="*/ 3528 h 186"/>
                    <a:gd name="T16" fmla="*/ 1033 w 70"/>
                    <a:gd name="T17" fmla="*/ 3528 h 186"/>
                    <a:gd name="T18" fmla="*/ 1095 w 70"/>
                    <a:gd name="T19" fmla="*/ 3448 h 186"/>
                    <a:gd name="T20" fmla="*/ 1095 w 70"/>
                    <a:gd name="T21" fmla="*/ 1557 h 186"/>
                    <a:gd name="T22" fmla="*/ 1083 w 70"/>
                    <a:gd name="T23" fmla="*/ 1501 h 186"/>
                    <a:gd name="T24" fmla="*/ 208 w 70"/>
                    <a:gd name="T25" fmla="*/ 56 h 186"/>
                    <a:gd name="T26" fmla="*/ 125 w 70"/>
                    <a:gd name="T27" fmla="*/ 35 h 18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0" h="186">
                      <a:moveTo>
                        <a:pt x="8" y="2"/>
                      </a:move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1" y="7"/>
                        <a:pt x="0" y="8"/>
                        <a:pt x="0" y="9"/>
                      </a:cubicBezTo>
                      <a:cubicBezTo>
                        <a:pt x="0" y="9"/>
                        <a:pt x="0" y="9"/>
                        <a:pt x="0" y="10"/>
                      </a:cubicBezTo>
                      <a:cubicBezTo>
                        <a:pt x="0" y="10"/>
                        <a:pt x="0" y="11"/>
                        <a:pt x="0" y="12"/>
                      </a:cubicBezTo>
                      <a:cubicBezTo>
                        <a:pt x="0" y="12"/>
                        <a:pt x="52" y="84"/>
                        <a:pt x="54" y="86"/>
                      </a:cubicBezTo>
                      <a:cubicBezTo>
                        <a:pt x="54" y="89"/>
                        <a:pt x="54" y="182"/>
                        <a:pt x="54" y="182"/>
                      </a:cubicBezTo>
                      <a:cubicBezTo>
                        <a:pt x="54" y="185"/>
                        <a:pt x="56" y="186"/>
                        <a:pt x="58" y="186"/>
                      </a:cubicBezTo>
                      <a:cubicBezTo>
                        <a:pt x="66" y="186"/>
                        <a:pt x="66" y="186"/>
                        <a:pt x="66" y="186"/>
                      </a:cubicBezTo>
                      <a:cubicBezTo>
                        <a:pt x="68" y="186"/>
                        <a:pt x="70" y="185"/>
                        <a:pt x="70" y="182"/>
                      </a:cubicBez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1"/>
                        <a:pt x="70" y="80"/>
                        <a:pt x="69" y="79"/>
                      </a:cubicBezTo>
                      <a:cubicBezTo>
                        <a:pt x="13" y="3"/>
                        <a:pt x="13" y="3"/>
                        <a:pt x="13" y="3"/>
                      </a:cubicBezTo>
                      <a:cubicBezTo>
                        <a:pt x="12" y="1"/>
                        <a:pt x="10" y="0"/>
                        <a:pt x="8" y="2"/>
                      </a:cubicBezTo>
                      <a:close/>
                    </a:path>
                  </a:pathLst>
                </a:custGeom>
                <a:solidFill>
                  <a:srgbClr val="009C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" name="Freeform 1286">
                  <a:extLst>
                    <a:ext uri="{FF2B5EF4-FFF2-40B4-BE49-F238E27FC236}">
                      <a16:creationId xmlns:a16="http://schemas.microsoft.com/office/drawing/2014/main" id="{82D625AC-7BA7-F0A5-A1EE-B9459811C6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9" y="1468"/>
                  <a:ext cx="96" cy="117"/>
                </a:xfrm>
                <a:custGeom>
                  <a:avLst/>
                  <a:gdLst>
                    <a:gd name="T0" fmla="*/ 222 w 38"/>
                    <a:gd name="T1" fmla="*/ 35 h 44"/>
                    <a:gd name="T2" fmla="*/ 192 w 38"/>
                    <a:gd name="T3" fmla="*/ 0 h 44"/>
                    <a:gd name="T4" fmla="*/ 147 w 38"/>
                    <a:gd name="T5" fmla="*/ 21 h 44"/>
                    <a:gd name="T6" fmla="*/ 33 w 38"/>
                    <a:gd name="T7" fmla="*/ 93 h 44"/>
                    <a:gd name="T8" fmla="*/ 20 w 38"/>
                    <a:gd name="T9" fmla="*/ 205 h 44"/>
                    <a:gd name="T10" fmla="*/ 402 w 38"/>
                    <a:gd name="T11" fmla="*/ 827 h 44"/>
                    <a:gd name="T12" fmla="*/ 614 w 38"/>
                    <a:gd name="T13" fmla="*/ 657 h 44"/>
                    <a:gd name="T14" fmla="*/ 222 w 38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8" h="44">
                      <a:moveTo>
                        <a:pt x="14" y="2"/>
                      </a:moveTo>
                      <a:cubicBezTo>
                        <a:pt x="14" y="1"/>
                        <a:pt x="13" y="0"/>
                        <a:pt x="12" y="0"/>
                      </a:cubicBezTo>
                      <a:cubicBezTo>
                        <a:pt x="11" y="0"/>
                        <a:pt x="10" y="0"/>
                        <a:pt x="9" y="1"/>
                      </a:cubicBez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1" y="7"/>
                        <a:pt x="0" y="9"/>
                        <a:pt x="1" y="11"/>
                      </a:cubicBezTo>
                      <a:cubicBezTo>
                        <a:pt x="25" y="44"/>
                        <a:pt x="25" y="44"/>
                        <a:pt x="25" y="44"/>
                      </a:cubicBezTo>
                      <a:cubicBezTo>
                        <a:pt x="38" y="35"/>
                        <a:pt x="38" y="35"/>
                        <a:pt x="38" y="35"/>
                      </a:cubicBezTo>
                      <a:lnTo>
                        <a:pt x="14" y="2"/>
                      </a:lnTo>
                      <a:close/>
                    </a:path>
                  </a:pathLst>
                </a:custGeom>
                <a:solidFill>
                  <a:srgbClr val="F5A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Freeform 1287">
                  <a:extLst>
                    <a:ext uri="{FF2B5EF4-FFF2-40B4-BE49-F238E27FC236}">
                      <a16:creationId xmlns:a16="http://schemas.microsoft.com/office/drawing/2014/main" id="{BB055BE4-71CB-07D1-8780-8CC05D82F6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7" y="1431"/>
                  <a:ext cx="93" cy="120"/>
                </a:xfrm>
                <a:custGeom>
                  <a:avLst/>
                  <a:gdLst>
                    <a:gd name="T0" fmla="*/ 126 w 37"/>
                    <a:gd name="T1" fmla="*/ 35 h 45"/>
                    <a:gd name="T2" fmla="*/ 20 w 37"/>
                    <a:gd name="T3" fmla="*/ 115 h 45"/>
                    <a:gd name="T4" fmla="*/ 0 w 37"/>
                    <a:gd name="T5" fmla="*/ 171 h 45"/>
                    <a:gd name="T6" fmla="*/ 0 w 37"/>
                    <a:gd name="T7" fmla="*/ 192 h 45"/>
                    <a:gd name="T8" fmla="*/ 0 w 37"/>
                    <a:gd name="T9" fmla="*/ 227 h 45"/>
                    <a:gd name="T10" fmla="*/ 380 w 37"/>
                    <a:gd name="T11" fmla="*/ 853 h 45"/>
                    <a:gd name="T12" fmla="*/ 588 w 37"/>
                    <a:gd name="T13" fmla="*/ 683 h 45"/>
                    <a:gd name="T14" fmla="*/ 209 w 37"/>
                    <a:gd name="T15" fmla="*/ 56 h 45"/>
                    <a:gd name="T16" fmla="*/ 126 w 37"/>
                    <a:gd name="T17" fmla="*/ 35 h 4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45">
                      <a:moveTo>
                        <a:pt x="8" y="2"/>
                      </a:move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1" y="7"/>
                        <a:pt x="0" y="8"/>
                        <a:pt x="0" y="9"/>
                      </a:cubicBezTo>
                      <a:cubicBezTo>
                        <a:pt x="0" y="9"/>
                        <a:pt x="0" y="9"/>
                        <a:pt x="0" y="10"/>
                      </a:cubicBezTo>
                      <a:cubicBezTo>
                        <a:pt x="0" y="10"/>
                        <a:pt x="0" y="11"/>
                        <a:pt x="0" y="12"/>
                      </a:cubicBezTo>
                      <a:cubicBezTo>
                        <a:pt x="0" y="12"/>
                        <a:pt x="12" y="28"/>
                        <a:pt x="24" y="45"/>
                      </a:cubicBezTo>
                      <a:cubicBezTo>
                        <a:pt x="37" y="36"/>
                        <a:pt x="37" y="36"/>
                        <a:pt x="37" y="36"/>
                      </a:cubicBezTo>
                      <a:cubicBezTo>
                        <a:pt x="13" y="3"/>
                        <a:pt x="13" y="3"/>
                        <a:pt x="13" y="3"/>
                      </a:cubicBezTo>
                      <a:cubicBezTo>
                        <a:pt x="12" y="1"/>
                        <a:pt x="10" y="0"/>
                        <a:pt x="8" y="2"/>
                      </a:cubicBezTo>
                      <a:close/>
                    </a:path>
                  </a:pathLst>
                </a:custGeom>
                <a:solidFill>
                  <a:srgbClr val="F5A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Freeform 1288">
                  <a:extLst>
                    <a:ext uri="{FF2B5EF4-FFF2-40B4-BE49-F238E27FC236}">
                      <a16:creationId xmlns:a16="http://schemas.microsoft.com/office/drawing/2014/main" id="{B728A888-BA2E-99E7-C3E1-B2947CF0AC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0" y="1489"/>
                  <a:ext cx="117" cy="416"/>
                </a:xfrm>
                <a:custGeom>
                  <a:avLst/>
                  <a:gdLst>
                    <a:gd name="T0" fmla="*/ 695 w 47"/>
                    <a:gd name="T1" fmla="*/ 1139 h 156"/>
                    <a:gd name="T2" fmla="*/ 724 w 47"/>
                    <a:gd name="T3" fmla="*/ 1229 h 156"/>
                    <a:gd name="T4" fmla="*/ 682 w 47"/>
                    <a:gd name="T5" fmla="*/ 2957 h 156"/>
                    <a:gd name="T6" fmla="*/ 682 w 47"/>
                    <a:gd name="T7" fmla="*/ 2957 h 156"/>
                    <a:gd name="T8" fmla="*/ 662 w 47"/>
                    <a:gd name="T9" fmla="*/ 1272 h 156"/>
                    <a:gd name="T10" fmla="*/ 632 w 47"/>
                    <a:gd name="T11" fmla="*/ 1139 h 156"/>
                    <a:gd name="T12" fmla="*/ 0 w 47"/>
                    <a:gd name="T13" fmla="*/ 0 h 156"/>
                    <a:gd name="T14" fmla="*/ 0 w 47"/>
                    <a:gd name="T15" fmla="*/ 0 h 156"/>
                    <a:gd name="T16" fmla="*/ 695 w 47"/>
                    <a:gd name="T17" fmla="*/ 1139 h 15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47" h="156">
                      <a:moveTo>
                        <a:pt x="45" y="60"/>
                      </a:moveTo>
                      <a:cubicBezTo>
                        <a:pt x="46" y="61"/>
                        <a:pt x="47" y="61"/>
                        <a:pt x="47" y="65"/>
                      </a:cubicBezTo>
                      <a:cubicBezTo>
                        <a:pt x="47" y="70"/>
                        <a:pt x="44" y="156"/>
                        <a:pt x="44" y="156"/>
                      </a:cubicBezTo>
                      <a:cubicBezTo>
                        <a:pt x="44" y="156"/>
                        <a:pt x="44" y="156"/>
                        <a:pt x="44" y="156"/>
                      </a:cubicBezTo>
                      <a:cubicBezTo>
                        <a:pt x="44" y="156"/>
                        <a:pt x="44" y="85"/>
                        <a:pt x="43" y="67"/>
                      </a:cubicBezTo>
                      <a:cubicBezTo>
                        <a:pt x="43" y="63"/>
                        <a:pt x="43" y="62"/>
                        <a:pt x="41" y="60"/>
                      </a:cubicBezTo>
                      <a:cubicBezTo>
                        <a:pt x="32" y="47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44" y="58"/>
                        <a:pt x="45" y="6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289">
                  <a:extLst>
                    <a:ext uri="{FF2B5EF4-FFF2-40B4-BE49-F238E27FC236}">
                      <a16:creationId xmlns:a16="http://schemas.microsoft.com/office/drawing/2014/main" id="{249CBA00-1517-0F64-AE3D-41B844F202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1473"/>
                  <a:ext cx="120" cy="192"/>
                </a:xfrm>
                <a:custGeom>
                  <a:avLst/>
                  <a:gdLst>
                    <a:gd name="T0" fmla="*/ 113 w 48"/>
                    <a:gd name="T1" fmla="*/ 205 h 72"/>
                    <a:gd name="T2" fmla="*/ 750 w 48"/>
                    <a:gd name="T3" fmla="*/ 1365 h 72"/>
                    <a:gd name="T4" fmla="*/ 750 w 48"/>
                    <a:gd name="T5" fmla="*/ 1365 h 72"/>
                    <a:gd name="T6" fmla="*/ 33 w 48"/>
                    <a:gd name="T7" fmla="*/ 171 h 72"/>
                    <a:gd name="T8" fmla="*/ 33 w 48"/>
                    <a:gd name="T9" fmla="*/ 93 h 72"/>
                    <a:gd name="T10" fmla="*/ 125 w 48"/>
                    <a:gd name="T11" fmla="*/ 0 h 72"/>
                    <a:gd name="T12" fmla="*/ 113 w 48"/>
                    <a:gd name="T13" fmla="*/ 205 h 7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8" h="72">
                      <a:moveTo>
                        <a:pt x="7" y="11"/>
                      </a:moveTo>
                      <a:cubicBezTo>
                        <a:pt x="7" y="12"/>
                        <a:pt x="48" y="72"/>
                        <a:pt x="48" y="72"/>
                      </a:cubicBezTo>
                      <a:cubicBezTo>
                        <a:pt x="48" y="72"/>
                        <a:pt x="48" y="72"/>
                        <a:pt x="48" y="72"/>
                      </a:cubicBezTo>
                      <a:cubicBezTo>
                        <a:pt x="2" y="9"/>
                        <a:pt x="2" y="9"/>
                        <a:pt x="2" y="9"/>
                      </a:cubicBezTo>
                      <a:cubicBezTo>
                        <a:pt x="1" y="7"/>
                        <a:pt x="0" y="6"/>
                        <a:pt x="2" y="5"/>
                      </a:cubicBezTo>
                      <a:cubicBezTo>
                        <a:pt x="3" y="4"/>
                        <a:pt x="8" y="0"/>
                        <a:pt x="8" y="0"/>
                      </a:cubicBezTo>
                      <a:cubicBezTo>
                        <a:pt x="6" y="2"/>
                        <a:pt x="3" y="5"/>
                        <a:pt x="7" y="1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1290">
                  <a:extLst>
                    <a:ext uri="{FF2B5EF4-FFF2-40B4-BE49-F238E27FC236}">
                      <a16:creationId xmlns:a16="http://schemas.microsoft.com/office/drawing/2014/main" id="{E14316CF-C895-EA95-5107-075752B89E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7" y="1468"/>
                  <a:ext cx="165" cy="221"/>
                </a:xfrm>
                <a:custGeom>
                  <a:avLst/>
                  <a:gdLst>
                    <a:gd name="T0" fmla="*/ 895 w 66"/>
                    <a:gd name="T1" fmla="*/ 21 h 83"/>
                    <a:gd name="T2" fmla="*/ 1000 w 66"/>
                    <a:gd name="T3" fmla="*/ 93 h 83"/>
                    <a:gd name="T4" fmla="*/ 1020 w 66"/>
                    <a:gd name="T5" fmla="*/ 205 h 83"/>
                    <a:gd name="T6" fmla="*/ 220 w 66"/>
                    <a:gd name="T7" fmla="*/ 1544 h 83"/>
                    <a:gd name="T8" fmla="*/ 175 w 66"/>
                    <a:gd name="T9" fmla="*/ 1566 h 83"/>
                    <a:gd name="T10" fmla="*/ 125 w 66"/>
                    <a:gd name="T11" fmla="*/ 1544 h 83"/>
                    <a:gd name="T12" fmla="*/ 33 w 66"/>
                    <a:gd name="T13" fmla="*/ 1475 h 83"/>
                    <a:gd name="T14" fmla="*/ 20 w 66"/>
                    <a:gd name="T15" fmla="*/ 1361 h 83"/>
                    <a:gd name="T16" fmla="*/ 813 w 66"/>
                    <a:gd name="T17" fmla="*/ 35 h 83"/>
                    <a:gd name="T18" fmla="*/ 845 w 66"/>
                    <a:gd name="T19" fmla="*/ 0 h 83"/>
                    <a:gd name="T20" fmla="*/ 895 w 66"/>
                    <a:gd name="T21" fmla="*/ 21 h 8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6" h="83">
                      <a:moveTo>
                        <a:pt x="57" y="1"/>
                      </a:moveTo>
                      <a:cubicBezTo>
                        <a:pt x="64" y="5"/>
                        <a:pt x="64" y="5"/>
                        <a:pt x="64" y="5"/>
                      </a:cubicBezTo>
                      <a:cubicBezTo>
                        <a:pt x="65" y="7"/>
                        <a:pt x="66" y="9"/>
                        <a:pt x="65" y="11"/>
                      </a:cubicBezTo>
                      <a:cubicBezTo>
                        <a:pt x="14" y="82"/>
                        <a:pt x="14" y="82"/>
                        <a:pt x="14" y="82"/>
                      </a:cubicBezTo>
                      <a:cubicBezTo>
                        <a:pt x="13" y="82"/>
                        <a:pt x="12" y="83"/>
                        <a:pt x="11" y="83"/>
                      </a:cubicBezTo>
                      <a:cubicBezTo>
                        <a:pt x="10" y="83"/>
                        <a:pt x="9" y="83"/>
                        <a:pt x="8" y="82"/>
                      </a:cubicBezTo>
                      <a:cubicBezTo>
                        <a:pt x="2" y="78"/>
                        <a:pt x="2" y="78"/>
                        <a:pt x="2" y="78"/>
                      </a:cubicBezTo>
                      <a:cubicBezTo>
                        <a:pt x="0" y="77"/>
                        <a:pt x="0" y="74"/>
                        <a:pt x="1" y="72"/>
                      </a:cubicBezTo>
                      <a:cubicBezTo>
                        <a:pt x="52" y="2"/>
                        <a:pt x="52" y="2"/>
                        <a:pt x="52" y="2"/>
                      </a:cubicBezTo>
                      <a:cubicBezTo>
                        <a:pt x="52" y="1"/>
                        <a:pt x="53" y="0"/>
                        <a:pt x="54" y="0"/>
                      </a:cubicBezTo>
                      <a:cubicBezTo>
                        <a:pt x="55" y="0"/>
                        <a:pt x="56" y="0"/>
                        <a:pt x="57" y="1"/>
                      </a:cubicBezTo>
                      <a:close/>
                    </a:path>
                  </a:pathLst>
                </a:custGeom>
                <a:solidFill>
                  <a:srgbClr val="009C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1291">
                  <a:extLst>
                    <a:ext uri="{FF2B5EF4-FFF2-40B4-BE49-F238E27FC236}">
                      <a16:creationId xmlns:a16="http://schemas.microsoft.com/office/drawing/2014/main" id="{4DCB4ABD-E2BC-A6B1-875E-307851F24D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0" y="1431"/>
                  <a:ext cx="175" cy="496"/>
                </a:xfrm>
                <a:custGeom>
                  <a:avLst/>
                  <a:gdLst>
                    <a:gd name="T0" fmla="*/ 895 w 70"/>
                    <a:gd name="T1" fmla="*/ 56 h 186"/>
                    <a:gd name="T2" fmla="*/ 20 w 70"/>
                    <a:gd name="T3" fmla="*/ 1501 h 186"/>
                    <a:gd name="T4" fmla="*/ 0 w 70"/>
                    <a:gd name="T5" fmla="*/ 1557 h 186"/>
                    <a:gd name="T6" fmla="*/ 0 w 70"/>
                    <a:gd name="T7" fmla="*/ 3448 h 186"/>
                    <a:gd name="T8" fmla="*/ 63 w 70"/>
                    <a:gd name="T9" fmla="*/ 3528 h 186"/>
                    <a:gd name="T10" fmla="*/ 188 w 70"/>
                    <a:gd name="T11" fmla="*/ 3528 h 186"/>
                    <a:gd name="T12" fmla="*/ 250 w 70"/>
                    <a:gd name="T13" fmla="*/ 3448 h 186"/>
                    <a:gd name="T14" fmla="*/ 250 w 70"/>
                    <a:gd name="T15" fmla="*/ 1629 h 186"/>
                    <a:gd name="T16" fmla="*/ 1095 w 70"/>
                    <a:gd name="T17" fmla="*/ 227 h 186"/>
                    <a:gd name="T18" fmla="*/ 1095 w 70"/>
                    <a:gd name="T19" fmla="*/ 192 h 186"/>
                    <a:gd name="T20" fmla="*/ 1095 w 70"/>
                    <a:gd name="T21" fmla="*/ 171 h 186"/>
                    <a:gd name="T22" fmla="*/ 1083 w 70"/>
                    <a:gd name="T23" fmla="*/ 115 h 186"/>
                    <a:gd name="T24" fmla="*/ 970 w 70"/>
                    <a:gd name="T25" fmla="*/ 35 h 186"/>
                    <a:gd name="T26" fmla="*/ 895 w 70"/>
                    <a:gd name="T27" fmla="*/ 56 h 18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0" h="186">
                      <a:moveTo>
                        <a:pt x="57" y="3"/>
                      </a:move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0" y="80"/>
                        <a:pt x="0" y="81"/>
                        <a:pt x="0" y="82"/>
                      </a:cubicBezTo>
                      <a:cubicBezTo>
                        <a:pt x="0" y="182"/>
                        <a:pt x="0" y="182"/>
                        <a:pt x="0" y="182"/>
                      </a:cubicBezTo>
                      <a:cubicBezTo>
                        <a:pt x="0" y="185"/>
                        <a:pt x="2" y="186"/>
                        <a:pt x="4" y="186"/>
                      </a:cubicBezTo>
                      <a:cubicBezTo>
                        <a:pt x="12" y="186"/>
                        <a:pt x="12" y="186"/>
                        <a:pt x="12" y="186"/>
                      </a:cubicBezTo>
                      <a:cubicBezTo>
                        <a:pt x="14" y="186"/>
                        <a:pt x="16" y="185"/>
                        <a:pt x="16" y="182"/>
                      </a:cubicBezTo>
                      <a:cubicBezTo>
                        <a:pt x="16" y="182"/>
                        <a:pt x="16" y="89"/>
                        <a:pt x="16" y="86"/>
                      </a:cubicBezTo>
                      <a:cubicBezTo>
                        <a:pt x="18" y="84"/>
                        <a:pt x="70" y="12"/>
                        <a:pt x="70" y="12"/>
                      </a:cubicBezTo>
                      <a:cubicBezTo>
                        <a:pt x="70" y="11"/>
                        <a:pt x="70" y="10"/>
                        <a:pt x="70" y="10"/>
                      </a:cubicBezTo>
                      <a:cubicBezTo>
                        <a:pt x="70" y="9"/>
                        <a:pt x="70" y="9"/>
                        <a:pt x="70" y="9"/>
                      </a:cubicBezTo>
                      <a:cubicBezTo>
                        <a:pt x="70" y="8"/>
                        <a:pt x="69" y="7"/>
                        <a:pt x="69" y="6"/>
                      </a:cubicBezTo>
                      <a:cubicBezTo>
                        <a:pt x="62" y="2"/>
                        <a:pt x="62" y="2"/>
                        <a:pt x="62" y="2"/>
                      </a:cubicBezTo>
                      <a:cubicBezTo>
                        <a:pt x="60" y="0"/>
                        <a:pt x="58" y="1"/>
                        <a:pt x="57" y="3"/>
                      </a:cubicBezTo>
                      <a:close/>
                    </a:path>
                  </a:pathLst>
                </a:custGeom>
                <a:solidFill>
                  <a:srgbClr val="009C3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1292">
                  <a:extLst>
                    <a:ext uri="{FF2B5EF4-FFF2-40B4-BE49-F238E27FC236}">
                      <a16:creationId xmlns:a16="http://schemas.microsoft.com/office/drawing/2014/main" id="{D7BCF1BB-32BF-AC30-931F-FEB0575032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77" y="1468"/>
                  <a:ext cx="95" cy="117"/>
                </a:xfrm>
                <a:custGeom>
                  <a:avLst/>
                  <a:gdLst>
                    <a:gd name="T0" fmla="*/ 375 w 38"/>
                    <a:gd name="T1" fmla="*/ 35 h 44"/>
                    <a:gd name="T2" fmla="*/ 408 w 38"/>
                    <a:gd name="T3" fmla="*/ 0 h 44"/>
                    <a:gd name="T4" fmla="*/ 458 w 38"/>
                    <a:gd name="T5" fmla="*/ 21 h 44"/>
                    <a:gd name="T6" fmla="*/ 563 w 38"/>
                    <a:gd name="T7" fmla="*/ 93 h 44"/>
                    <a:gd name="T8" fmla="*/ 583 w 38"/>
                    <a:gd name="T9" fmla="*/ 205 h 44"/>
                    <a:gd name="T10" fmla="*/ 208 w 38"/>
                    <a:gd name="T11" fmla="*/ 827 h 44"/>
                    <a:gd name="T12" fmla="*/ 0 w 38"/>
                    <a:gd name="T13" fmla="*/ 657 h 44"/>
                    <a:gd name="T14" fmla="*/ 375 w 38"/>
                    <a:gd name="T15" fmla="*/ 35 h 4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8" h="44">
                      <a:moveTo>
                        <a:pt x="24" y="2"/>
                      </a:moveTo>
                      <a:cubicBezTo>
                        <a:pt x="24" y="1"/>
                        <a:pt x="25" y="0"/>
                        <a:pt x="26" y="0"/>
                      </a:cubicBezTo>
                      <a:cubicBezTo>
                        <a:pt x="27" y="0"/>
                        <a:pt x="28" y="0"/>
                        <a:pt x="29" y="1"/>
                      </a:cubicBezTo>
                      <a:cubicBezTo>
                        <a:pt x="36" y="5"/>
                        <a:pt x="36" y="5"/>
                        <a:pt x="36" y="5"/>
                      </a:cubicBezTo>
                      <a:cubicBezTo>
                        <a:pt x="37" y="7"/>
                        <a:pt x="38" y="9"/>
                        <a:pt x="37" y="11"/>
                      </a:cubicBezTo>
                      <a:cubicBezTo>
                        <a:pt x="13" y="44"/>
                        <a:pt x="13" y="44"/>
                        <a:pt x="13" y="44"/>
                      </a:cubicBezTo>
                      <a:cubicBezTo>
                        <a:pt x="0" y="35"/>
                        <a:pt x="0" y="35"/>
                        <a:pt x="0" y="35"/>
                      </a:cubicBezTo>
                      <a:lnTo>
                        <a:pt x="24" y="2"/>
                      </a:lnTo>
                      <a:close/>
                    </a:path>
                  </a:pathLst>
                </a:custGeom>
                <a:solidFill>
                  <a:srgbClr val="F5A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1293">
                  <a:extLst>
                    <a:ext uri="{FF2B5EF4-FFF2-40B4-BE49-F238E27FC236}">
                      <a16:creationId xmlns:a16="http://schemas.microsoft.com/office/drawing/2014/main" id="{792543BC-FB30-C5E9-4984-771943F33D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2" y="1431"/>
                  <a:ext cx="93" cy="120"/>
                </a:xfrm>
                <a:custGeom>
                  <a:avLst/>
                  <a:gdLst>
                    <a:gd name="T0" fmla="*/ 460 w 37"/>
                    <a:gd name="T1" fmla="*/ 35 h 45"/>
                    <a:gd name="T2" fmla="*/ 568 w 37"/>
                    <a:gd name="T3" fmla="*/ 115 h 45"/>
                    <a:gd name="T4" fmla="*/ 588 w 37"/>
                    <a:gd name="T5" fmla="*/ 171 h 45"/>
                    <a:gd name="T6" fmla="*/ 588 w 37"/>
                    <a:gd name="T7" fmla="*/ 192 h 45"/>
                    <a:gd name="T8" fmla="*/ 588 w 37"/>
                    <a:gd name="T9" fmla="*/ 227 h 45"/>
                    <a:gd name="T10" fmla="*/ 209 w 37"/>
                    <a:gd name="T11" fmla="*/ 853 h 45"/>
                    <a:gd name="T12" fmla="*/ 0 w 37"/>
                    <a:gd name="T13" fmla="*/ 683 h 45"/>
                    <a:gd name="T14" fmla="*/ 380 w 37"/>
                    <a:gd name="T15" fmla="*/ 56 h 45"/>
                    <a:gd name="T16" fmla="*/ 460 w 37"/>
                    <a:gd name="T17" fmla="*/ 35 h 4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45">
                      <a:moveTo>
                        <a:pt x="29" y="2"/>
                      </a:moveTo>
                      <a:cubicBezTo>
                        <a:pt x="36" y="6"/>
                        <a:pt x="36" y="6"/>
                        <a:pt x="36" y="6"/>
                      </a:cubicBezTo>
                      <a:cubicBezTo>
                        <a:pt x="36" y="7"/>
                        <a:pt x="37" y="8"/>
                        <a:pt x="37" y="9"/>
                      </a:cubicBezTo>
                      <a:cubicBezTo>
                        <a:pt x="37" y="9"/>
                        <a:pt x="37" y="9"/>
                        <a:pt x="37" y="10"/>
                      </a:cubicBezTo>
                      <a:cubicBezTo>
                        <a:pt x="37" y="10"/>
                        <a:pt x="37" y="11"/>
                        <a:pt x="37" y="12"/>
                      </a:cubicBezTo>
                      <a:cubicBezTo>
                        <a:pt x="37" y="12"/>
                        <a:pt x="25" y="28"/>
                        <a:pt x="13" y="45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24" y="3"/>
                        <a:pt x="24" y="3"/>
                        <a:pt x="24" y="3"/>
                      </a:cubicBezTo>
                      <a:cubicBezTo>
                        <a:pt x="25" y="1"/>
                        <a:pt x="27" y="0"/>
                        <a:pt x="29" y="2"/>
                      </a:cubicBezTo>
                      <a:close/>
                    </a:path>
                  </a:pathLst>
                </a:custGeom>
                <a:solidFill>
                  <a:srgbClr val="F5A2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1294">
                  <a:extLst>
                    <a:ext uri="{FF2B5EF4-FFF2-40B4-BE49-F238E27FC236}">
                      <a16:creationId xmlns:a16="http://schemas.microsoft.com/office/drawing/2014/main" id="{89E7CD49-944D-05BB-7C28-0DA5F54552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7" y="1465"/>
                  <a:ext cx="123" cy="443"/>
                </a:xfrm>
                <a:custGeom>
                  <a:avLst/>
                  <a:gdLst>
                    <a:gd name="T0" fmla="*/ 20 w 49"/>
                    <a:gd name="T1" fmla="*/ 1276 h 166"/>
                    <a:gd name="T2" fmla="*/ 0 w 49"/>
                    <a:gd name="T3" fmla="*/ 1388 h 166"/>
                    <a:gd name="T4" fmla="*/ 0 w 49"/>
                    <a:gd name="T5" fmla="*/ 3154 h 166"/>
                    <a:gd name="T6" fmla="*/ 0 w 49"/>
                    <a:gd name="T7" fmla="*/ 3154 h 166"/>
                    <a:gd name="T8" fmla="*/ 50 w 49"/>
                    <a:gd name="T9" fmla="*/ 1345 h 166"/>
                    <a:gd name="T10" fmla="*/ 776 w 49"/>
                    <a:gd name="T11" fmla="*/ 0 h 166"/>
                    <a:gd name="T12" fmla="*/ 776 w 49"/>
                    <a:gd name="T13" fmla="*/ 0 h 166"/>
                    <a:gd name="T14" fmla="*/ 20 w 49"/>
                    <a:gd name="T15" fmla="*/ 1276 h 16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9" h="166">
                      <a:moveTo>
                        <a:pt x="1" y="67"/>
                      </a:moveTo>
                      <a:cubicBezTo>
                        <a:pt x="0" y="69"/>
                        <a:pt x="0" y="68"/>
                        <a:pt x="0" y="73"/>
                      </a:cubicBezTo>
                      <a:cubicBezTo>
                        <a:pt x="0" y="78"/>
                        <a:pt x="0" y="166"/>
                        <a:pt x="0" y="166"/>
                      </a:cubicBezTo>
                      <a:cubicBezTo>
                        <a:pt x="0" y="166"/>
                        <a:pt x="0" y="166"/>
                        <a:pt x="0" y="166"/>
                      </a:cubicBezTo>
                      <a:cubicBezTo>
                        <a:pt x="0" y="166"/>
                        <a:pt x="3" y="71"/>
                        <a:pt x="3" y="71"/>
                      </a:cubicBezTo>
                      <a:cubicBezTo>
                        <a:pt x="3" y="70"/>
                        <a:pt x="49" y="0"/>
                        <a:pt x="49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49" y="0"/>
                        <a:pt x="2" y="66"/>
                        <a:pt x="1" y="6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Freeform 1295">
                  <a:extLst>
                    <a:ext uri="{FF2B5EF4-FFF2-40B4-BE49-F238E27FC236}">
                      <a16:creationId xmlns:a16="http://schemas.microsoft.com/office/drawing/2014/main" id="{6B2900C4-318F-13A1-2277-7E0620AF3E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27" y="1473"/>
                  <a:ext cx="135" cy="179"/>
                </a:xfrm>
                <a:custGeom>
                  <a:avLst/>
                  <a:gdLst>
                    <a:gd name="T0" fmla="*/ 675 w 54"/>
                    <a:gd name="T1" fmla="*/ 150 h 67"/>
                    <a:gd name="T2" fmla="*/ 0 w 54"/>
                    <a:gd name="T3" fmla="*/ 1277 h 67"/>
                    <a:gd name="T4" fmla="*/ 0 w 54"/>
                    <a:gd name="T5" fmla="*/ 1277 h 67"/>
                    <a:gd name="T6" fmla="*/ 688 w 54"/>
                    <a:gd name="T7" fmla="*/ 56 h 67"/>
                    <a:gd name="T8" fmla="*/ 750 w 54"/>
                    <a:gd name="T9" fmla="*/ 21 h 67"/>
                    <a:gd name="T10" fmla="*/ 845 w 54"/>
                    <a:gd name="T11" fmla="*/ 115 h 67"/>
                    <a:gd name="T12" fmla="*/ 675 w 54"/>
                    <a:gd name="T13" fmla="*/ 150 h 6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4" h="67">
                      <a:moveTo>
                        <a:pt x="43" y="8"/>
                      </a:moveTo>
                      <a:cubicBezTo>
                        <a:pt x="43" y="9"/>
                        <a:pt x="0" y="67"/>
                        <a:pt x="0" y="67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5" y="1"/>
                        <a:pt x="46" y="0"/>
                        <a:pt x="48" y="1"/>
                      </a:cubicBezTo>
                      <a:cubicBezTo>
                        <a:pt x="49" y="2"/>
                        <a:pt x="54" y="6"/>
                        <a:pt x="54" y="6"/>
                      </a:cubicBezTo>
                      <a:cubicBezTo>
                        <a:pt x="52" y="4"/>
                        <a:pt x="48" y="3"/>
                        <a:pt x="43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Freeform 1296">
                  <a:extLst>
                    <a:ext uri="{FF2B5EF4-FFF2-40B4-BE49-F238E27FC236}">
                      <a16:creationId xmlns:a16="http://schemas.microsoft.com/office/drawing/2014/main" id="{BE5C0B3C-2181-3361-175A-74BA53D338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19" y="1468"/>
                  <a:ext cx="166" cy="221"/>
                </a:xfrm>
                <a:custGeom>
                  <a:avLst/>
                  <a:gdLst>
                    <a:gd name="T0" fmla="*/ 146 w 66"/>
                    <a:gd name="T1" fmla="*/ 21 h 83"/>
                    <a:gd name="T2" fmla="*/ 33 w 66"/>
                    <a:gd name="T3" fmla="*/ 93 h 83"/>
                    <a:gd name="T4" fmla="*/ 20 w 66"/>
                    <a:gd name="T5" fmla="*/ 205 h 83"/>
                    <a:gd name="T6" fmla="*/ 827 w 66"/>
                    <a:gd name="T7" fmla="*/ 1544 h 83"/>
                    <a:gd name="T8" fmla="*/ 873 w 66"/>
                    <a:gd name="T9" fmla="*/ 1566 h 83"/>
                    <a:gd name="T10" fmla="*/ 923 w 66"/>
                    <a:gd name="T11" fmla="*/ 1544 h 83"/>
                    <a:gd name="T12" fmla="*/ 1019 w 66"/>
                    <a:gd name="T13" fmla="*/ 1475 h 83"/>
                    <a:gd name="T14" fmla="*/ 1031 w 66"/>
                    <a:gd name="T15" fmla="*/ 1361 h 83"/>
                    <a:gd name="T16" fmla="*/ 221 w 66"/>
                    <a:gd name="T17" fmla="*/ 35 h 83"/>
                    <a:gd name="T18" fmla="*/ 189 w 66"/>
                    <a:gd name="T19" fmla="*/ 0 h 83"/>
                    <a:gd name="T20" fmla="*/ 146 w 66"/>
                    <a:gd name="T21" fmla="*/ 21 h 8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6" h="83">
                      <a:moveTo>
                        <a:pt x="9" y="1"/>
                      </a:move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1" y="7"/>
                        <a:pt x="0" y="9"/>
                        <a:pt x="1" y="11"/>
                      </a:cubicBezTo>
                      <a:cubicBezTo>
                        <a:pt x="52" y="82"/>
                        <a:pt x="52" y="82"/>
                        <a:pt x="52" y="82"/>
                      </a:cubicBezTo>
                      <a:cubicBezTo>
                        <a:pt x="53" y="82"/>
                        <a:pt x="54" y="83"/>
                        <a:pt x="55" y="83"/>
                      </a:cubicBezTo>
                      <a:cubicBezTo>
                        <a:pt x="56" y="83"/>
                        <a:pt x="57" y="83"/>
                        <a:pt x="58" y="82"/>
                      </a:cubicBezTo>
                      <a:cubicBezTo>
                        <a:pt x="64" y="78"/>
                        <a:pt x="64" y="78"/>
                        <a:pt x="64" y="78"/>
                      </a:cubicBezTo>
                      <a:cubicBezTo>
                        <a:pt x="66" y="77"/>
                        <a:pt x="66" y="74"/>
                        <a:pt x="65" y="72"/>
                      </a:cubicBezTo>
                      <a:cubicBezTo>
                        <a:pt x="14" y="2"/>
                        <a:pt x="14" y="2"/>
                        <a:pt x="14" y="2"/>
                      </a:cubicBezTo>
                      <a:cubicBezTo>
                        <a:pt x="14" y="1"/>
                        <a:pt x="13" y="0"/>
                        <a:pt x="12" y="0"/>
                      </a:cubicBezTo>
                      <a:cubicBezTo>
                        <a:pt x="11" y="0"/>
                        <a:pt x="10" y="0"/>
                        <a:pt x="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7938" cap="rnd">
                  <a:solidFill>
                    <a:srgbClr val="58585A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Freeform 1297">
                  <a:extLst>
                    <a:ext uri="{FF2B5EF4-FFF2-40B4-BE49-F238E27FC236}">
                      <a16:creationId xmlns:a16="http://schemas.microsoft.com/office/drawing/2014/main" id="{9EA7A00A-D38F-8E7D-5DEF-BD2FB64D42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67" y="1431"/>
                  <a:ext cx="175" cy="496"/>
                </a:xfrm>
                <a:custGeom>
                  <a:avLst/>
                  <a:gdLst>
                    <a:gd name="T0" fmla="*/ 125 w 70"/>
                    <a:gd name="T1" fmla="*/ 35 h 186"/>
                    <a:gd name="T2" fmla="*/ 20 w 70"/>
                    <a:gd name="T3" fmla="*/ 115 h 186"/>
                    <a:gd name="T4" fmla="*/ 0 w 70"/>
                    <a:gd name="T5" fmla="*/ 171 h 186"/>
                    <a:gd name="T6" fmla="*/ 0 w 70"/>
                    <a:gd name="T7" fmla="*/ 192 h 186"/>
                    <a:gd name="T8" fmla="*/ 0 w 70"/>
                    <a:gd name="T9" fmla="*/ 227 h 186"/>
                    <a:gd name="T10" fmla="*/ 845 w 70"/>
                    <a:gd name="T11" fmla="*/ 1629 h 186"/>
                    <a:gd name="T12" fmla="*/ 845 w 70"/>
                    <a:gd name="T13" fmla="*/ 3448 h 186"/>
                    <a:gd name="T14" fmla="*/ 908 w 70"/>
                    <a:gd name="T15" fmla="*/ 3528 h 186"/>
                    <a:gd name="T16" fmla="*/ 1033 w 70"/>
                    <a:gd name="T17" fmla="*/ 3528 h 186"/>
                    <a:gd name="T18" fmla="*/ 1095 w 70"/>
                    <a:gd name="T19" fmla="*/ 3448 h 186"/>
                    <a:gd name="T20" fmla="*/ 1095 w 70"/>
                    <a:gd name="T21" fmla="*/ 1557 h 186"/>
                    <a:gd name="T22" fmla="*/ 1083 w 70"/>
                    <a:gd name="T23" fmla="*/ 1501 h 186"/>
                    <a:gd name="T24" fmla="*/ 208 w 70"/>
                    <a:gd name="T25" fmla="*/ 56 h 186"/>
                    <a:gd name="T26" fmla="*/ 125 w 70"/>
                    <a:gd name="T27" fmla="*/ 35 h 18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0" h="186">
                      <a:moveTo>
                        <a:pt x="8" y="2"/>
                      </a:moveTo>
                      <a:cubicBezTo>
                        <a:pt x="1" y="6"/>
                        <a:pt x="1" y="6"/>
                        <a:pt x="1" y="6"/>
                      </a:cubicBezTo>
                      <a:cubicBezTo>
                        <a:pt x="1" y="7"/>
                        <a:pt x="0" y="8"/>
                        <a:pt x="0" y="9"/>
                      </a:cubicBezTo>
                      <a:cubicBezTo>
                        <a:pt x="0" y="9"/>
                        <a:pt x="0" y="9"/>
                        <a:pt x="0" y="10"/>
                      </a:cubicBezTo>
                      <a:cubicBezTo>
                        <a:pt x="0" y="10"/>
                        <a:pt x="0" y="11"/>
                        <a:pt x="0" y="12"/>
                      </a:cubicBezTo>
                      <a:cubicBezTo>
                        <a:pt x="0" y="12"/>
                        <a:pt x="52" y="84"/>
                        <a:pt x="54" y="86"/>
                      </a:cubicBezTo>
                      <a:cubicBezTo>
                        <a:pt x="54" y="89"/>
                        <a:pt x="54" y="182"/>
                        <a:pt x="54" y="182"/>
                      </a:cubicBezTo>
                      <a:cubicBezTo>
                        <a:pt x="54" y="185"/>
                        <a:pt x="56" y="186"/>
                        <a:pt x="58" y="186"/>
                      </a:cubicBezTo>
                      <a:cubicBezTo>
                        <a:pt x="66" y="186"/>
                        <a:pt x="66" y="186"/>
                        <a:pt x="66" y="186"/>
                      </a:cubicBezTo>
                      <a:cubicBezTo>
                        <a:pt x="68" y="186"/>
                        <a:pt x="70" y="185"/>
                        <a:pt x="70" y="182"/>
                      </a:cubicBez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1"/>
                        <a:pt x="70" y="80"/>
                        <a:pt x="69" y="79"/>
                      </a:cubicBezTo>
                      <a:cubicBezTo>
                        <a:pt x="13" y="3"/>
                        <a:pt x="13" y="3"/>
                        <a:pt x="13" y="3"/>
                      </a:cubicBezTo>
                      <a:cubicBezTo>
                        <a:pt x="12" y="1"/>
                        <a:pt x="10" y="0"/>
                        <a:pt x="8" y="2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7938" cap="rnd">
                  <a:solidFill>
                    <a:srgbClr val="58585A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1298">
                  <a:extLst>
                    <a:ext uri="{FF2B5EF4-FFF2-40B4-BE49-F238E27FC236}">
                      <a16:creationId xmlns:a16="http://schemas.microsoft.com/office/drawing/2014/main" id="{5A2BD54D-3E48-6A2A-57C5-56849F0BE4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07" y="1468"/>
                  <a:ext cx="165" cy="221"/>
                </a:xfrm>
                <a:custGeom>
                  <a:avLst/>
                  <a:gdLst>
                    <a:gd name="T0" fmla="*/ 895 w 66"/>
                    <a:gd name="T1" fmla="*/ 21 h 83"/>
                    <a:gd name="T2" fmla="*/ 1000 w 66"/>
                    <a:gd name="T3" fmla="*/ 93 h 83"/>
                    <a:gd name="T4" fmla="*/ 1020 w 66"/>
                    <a:gd name="T5" fmla="*/ 205 h 83"/>
                    <a:gd name="T6" fmla="*/ 220 w 66"/>
                    <a:gd name="T7" fmla="*/ 1544 h 83"/>
                    <a:gd name="T8" fmla="*/ 175 w 66"/>
                    <a:gd name="T9" fmla="*/ 1566 h 83"/>
                    <a:gd name="T10" fmla="*/ 125 w 66"/>
                    <a:gd name="T11" fmla="*/ 1544 h 83"/>
                    <a:gd name="T12" fmla="*/ 33 w 66"/>
                    <a:gd name="T13" fmla="*/ 1475 h 83"/>
                    <a:gd name="T14" fmla="*/ 20 w 66"/>
                    <a:gd name="T15" fmla="*/ 1361 h 83"/>
                    <a:gd name="T16" fmla="*/ 813 w 66"/>
                    <a:gd name="T17" fmla="*/ 35 h 83"/>
                    <a:gd name="T18" fmla="*/ 845 w 66"/>
                    <a:gd name="T19" fmla="*/ 0 h 83"/>
                    <a:gd name="T20" fmla="*/ 895 w 66"/>
                    <a:gd name="T21" fmla="*/ 21 h 8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6" h="83">
                      <a:moveTo>
                        <a:pt x="57" y="1"/>
                      </a:moveTo>
                      <a:cubicBezTo>
                        <a:pt x="64" y="5"/>
                        <a:pt x="64" y="5"/>
                        <a:pt x="64" y="5"/>
                      </a:cubicBezTo>
                      <a:cubicBezTo>
                        <a:pt x="65" y="7"/>
                        <a:pt x="66" y="9"/>
                        <a:pt x="65" y="11"/>
                      </a:cubicBezTo>
                      <a:cubicBezTo>
                        <a:pt x="14" y="82"/>
                        <a:pt x="14" y="82"/>
                        <a:pt x="14" y="82"/>
                      </a:cubicBezTo>
                      <a:cubicBezTo>
                        <a:pt x="13" y="82"/>
                        <a:pt x="12" y="83"/>
                        <a:pt x="11" y="83"/>
                      </a:cubicBezTo>
                      <a:cubicBezTo>
                        <a:pt x="10" y="83"/>
                        <a:pt x="9" y="83"/>
                        <a:pt x="8" y="82"/>
                      </a:cubicBezTo>
                      <a:cubicBezTo>
                        <a:pt x="2" y="78"/>
                        <a:pt x="2" y="78"/>
                        <a:pt x="2" y="78"/>
                      </a:cubicBezTo>
                      <a:cubicBezTo>
                        <a:pt x="0" y="77"/>
                        <a:pt x="0" y="74"/>
                        <a:pt x="1" y="72"/>
                      </a:cubicBezTo>
                      <a:cubicBezTo>
                        <a:pt x="52" y="2"/>
                        <a:pt x="52" y="2"/>
                        <a:pt x="52" y="2"/>
                      </a:cubicBezTo>
                      <a:cubicBezTo>
                        <a:pt x="52" y="1"/>
                        <a:pt x="53" y="0"/>
                        <a:pt x="54" y="0"/>
                      </a:cubicBezTo>
                      <a:cubicBezTo>
                        <a:pt x="55" y="0"/>
                        <a:pt x="56" y="0"/>
                        <a:pt x="5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7938" cap="rnd">
                  <a:solidFill>
                    <a:srgbClr val="58585A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1299">
                  <a:extLst>
                    <a:ext uri="{FF2B5EF4-FFF2-40B4-BE49-F238E27FC236}">
                      <a16:creationId xmlns:a16="http://schemas.microsoft.com/office/drawing/2014/main" id="{41EE90FF-FAF0-7FFC-621D-742C490E14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50" y="1431"/>
                  <a:ext cx="175" cy="496"/>
                </a:xfrm>
                <a:custGeom>
                  <a:avLst/>
                  <a:gdLst>
                    <a:gd name="T0" fmla="*/ 895 w 70"/>
                    <a:gd name="T1" fmla="*/ 56 h 186"/>
                    <a:gd name="T2" fmla="*/ 20 w 70"/>
                    <a:gd name="T3" fmla="*/ 1501 h 186"/>
                    <a:gd name="T4" fmla="*/ 0 w 70"/>
                    <a:gd name="T5" fmla="*/ 1557 h 186"/>
                    <a:gd name="T6" fmla="*/ 0 w 70"/>
                    <a:gd name="T7" fmla="*/ 3448 h 186"/>
                    <a:gd name="T8" fmla="*/ 63 w 70"/>
                    <a:gd name="T9" fmla="*/ 3528 h 186"/>
                    <a:gd name="T10" fmla="*/ 188 w 70"/>
                    <a:gd name="T11" fmla="*/ 3528 h 186"/>
                    <a:gd name="T12" fmla="*/ 250 w 70"/>
                    <a:gd name="T13" fmla="*/ 3448 h 186"/>
                    <a:gd name="T14" fmla="*/ 250 w 70"/>
                    <a:gd name="T15" fmla="*/ 1629 h 186"/>
                    <a:gd name="T16" fmla="*/ 1095 w 70"/>
                    <a:gd name="T17" fmla="*/ 227 h 186"/>
                    <a:gd name="T18" fmla="*/ 1095 w 70"/>
                    <a:gd name="T19" fmla="*/ 192 h 186"/>
                    <a:gd name="T20" fmla="*/ 1095 w 70"/>
                    <a:gd name="T21" fmla="*/ 171 h 186"/>
                    <a:gd name="T22" fmla="*/ 1083 w 70"/>
                    <a:gd name="T23" fmla="*/ 115 h 186"/>
                    <a:gd name="T24" fmla="*/ 970 w 70"/>
                    <a:gd name="T25" fmla="*/ 35 h 186"/>
                    <a:gd name="T26" fmla="*/ 895 w 70"/>
                    <a:gd name="T27" fmla="*/ 56 h 18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0" h="186">
                      <a:moveTo>
                        <a:pt x="57" y="3"/>
                      </a:move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0" y="80"/>
                        <a:pt x="0" y="81"/>
                        <a:pt x="0" y="82"/>
                      </a:cubicBezTo>
                      <a:cubicBezTo>
                        <a:pt x="0" y="182"/>
                        <a:pt x="0" y="182"/>
                        <a:pt x="0" y="182"/>
                      </a:cubicBezTo>
                      <a:cubicBezTo>
                        <a:pt x="0" y="185"/>
                        <a:pt x="2" y="186"/>
                        <a:pt x="4" y="186"/>
                      </a:cubicBezTo>
                      <a:cubicBezTo>
                        <a:pt x="12" y="186"/>
                        <a:pt x="12" y="186"/>
                        <a:pt x="12" y="186"/>
                      </a:cubicBezTo>
                      <a:cubicBezTo>
                        <a:pt x="14" y="186"/>
                        <a:pt x="16" y="185"/>
                        <a:pt x="16" y="182"/>
                      </a:cubicBezTo>
                      <a:cubicBezTo>
                        <a:pt x="16" y="182"/>
                        <a:pt x="16" y="89"/>
                        <a:pt x="16" y="86"/>
                      </a:cubicBezTo>
                      <a:cubicBezTo>
                        <a:pt x="18" y="84"/>
                        <a:pt x="70" y="12"/>
                        <a:pt x="70" y="12"/>
                      </a:cubicBezTo>
                      <a:cubicBezTo>
                        <a:pt x="70" y="11"/>
                        <a:pt x="70" y="10"/>
                        <a:pt x="70" y="10"/>
                      </a:cubicBezTo>
                      <a:cubicBezTo>
                        <a:pt x="70" y="9"/>
                        <a:pt x="70" y="9"/>
                        <a:pt x="70" y="9"/>
                      </a:cubicBezTo>
                      <a:cubicBezTo>
                        <a:pt x="70" y="8"/>
                        <a:pt x="69" y="7"/>
                        <a:pt x="69" y="6"/>
                      </a:cubicBezTo>
                      <a:cubicBezTo>
                        <a:pt x="62" y="2"/>
                        <a:pt x="62" y="2"/>
                        <a:pt x="62" y="2"/>
                      </a:cubicBezTo>
                      <a:cubicBezTo>
                        <a:pt x="60" y="0"/>
                        <a:pt x="58" y="1"/>
                        <a:pt x="57" y="3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 w="7938" cap="rnd">
                  <a:solidFill>
                    <a:srgbClr val="58585A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84" name="Google Shape;85;p15">
              <a:extLst>
                <a:ext uri="{FF2B5EF4-FFF2-40B4-BE49-F238E27FC236}">
                  <a16:creationId xmlns:a16="http://schemas.microsoft.com/office/drawing/2014/main" id="{70F21C4B-3B87-78C4-E4D1-BF02F87471FB}"/>
                </a:ext>
              </a:extLst>
            </p:cNvPr>
            <p:cNvSpPr/>
            <p:nvPr/>
          </p:nvSpPr>
          <p:spPr bwMode="auto">
            <a:xfrm>
              <a:off x="8894766" y="1520057"/>
              <a:ext cx="1091103" cy="30989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40" name="Группа 139">
            <a:extLst>
              <a:ext uri="{FF2B5EF4-FFF2-40B4-BE49-F238E27FC236}">
                <a16:creationId xmlns:a16="http://schemas.microsoft.com/office/drawing/2014/main" id="{764E062B-9776-E0FE-B8DF-4999251BEB9D}"/>
              </a:ext>
            </a:extLst>
          </p:cNvPr>
          <p:cNvGrpSpPr/>
          <p:nvPr/>
        </p:nvGrpSpPr>
        <p:grpSpPr>
          <a:xfrm>
            <a:off x="1584766" y="4768097"/>
            <a:ext cx="8913290" cy="1693648"/>
            <a:chOff x="1571860" y="4552322"/>
            <a:chExt cx="8913290" cy="1693648"/>
          </a:xfrm>
        </p:grpSpPr>
        <p:grpSp>
          <p:nvGrpSpPr>
            <p:cNvPr id="128" name="Группа 127">
              <a:extLst>
                <a:ext uri="{FF2B5EF4-FFF2-40B4-BE49-F238E27FC236}">
                  <a16:creationId xmlns:a16="http://schemas.microsoft.com/office/drawing/2014/main" id="{7722AD9F-210C-E6B2-AA3C-6BCC733E443E}"/>
                </a:ext>
              </a:extLst>
            </p:cNvPr>
            <p:cNvGrpSpPr/>
            <p:nvPr/>
          </p:nvGrpSpPr>
          <p:grpSpPr>
            <a:xfrm>
              <a:off x="1681034" y="4552322"/>
              <a:ext cx="8804116" cy="1693648"/>
              <a:chOff x="1693940" y="4485272"/>
              <a:chExt cx="8804116" cy="1693648"/>
            </a:xfrm>
          </p:grpSpPr>
          <p:sp>
            <p:nvSpPr>
              <p:cNvPr id="87" name="Прямоугольник 86">
                <a:extLst>
                  <a:ext uri="{FF2B5EF4-FFF2-40B4-BE49-F238E27FC236}">
                    <a16:creationId xmlns:a16="http://schemas.microsoft.com/office/drawing/2014/main" id="{78301E07-1172-DAD5-0AA8-0B69264AD77A}"/>
                  </a:ext>
                </a:extLst>
              </p:cNvPr>
              <p:cNvSpPr/>
              <p:nvPr/>
            </p:nvSpPr>
            <p:spPr bwMode="auto">
              <a:xfrm>
                <a:off x="1693940" y="4485272"/>
                <a:ext cx="8804116" cy="167772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88" name="Прямая соединительная линия 87">
                <a:extLst>
                  <a:ext uri="{FF2B5EF4-FFF2-40B4-BE49-F238E27FC236}">
                    <a16:creationId xmlns:a16="http://schemas.microsoft.com/office/drawing/2014/main" id="{467AA98C-515F-D251-7BB3-2DD71AD2A3E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515288" y="4695584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>
                <a:extLst>
                  <a:ext uri="{FF2B5EF4-FFF2-40B4-BE49-F238E27FC236}">
                    <a16:creationId xmlns:a16="http://schemas.microsoft.com/office/drawing/2014/main" id="{E7420C76-7658-9BD6-33A3-8FF20443472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142985" y="4794352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>
                <a:extLst>
                  <a:ext uri="{FF2B5EF4-FFF2-40B4-BE49-F238E27FC236}">
                    <a16:creationId xmlns:a16="http://schemas.microsoft.com/office/drawing/2014/main" id="{9F26D6CE-3274-3338-A44C-75E4F7523BB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680684" y="4893118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>
                <a:extLst>
                  <a:ext uri="{FF2B5EF4-FFF2-40B4-BE49-F238E27FC236}">
                    <a16:creationId xmlns:a16="http://schemas.microsoft.com/office/drawing/2014/main" id="{5BF2315B-80E6-9E9B-378A-86AC8C8A93F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613096" y="4998112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>
                <a:extLst>
                  <a:ext uri="{FF2B5EF4-FFF2-40B4-BE49-F238E27FC236}">
                    <a16:creationId xmlns:a16="http://schemas.microsoft.com/office/drawing/2014/main" id="{3952AEBD-DD91-A6A5-FAE6-678E8A9B8B4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940647" y="5107291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>
                <a:extLst>
                  <a:ext uri="{FF2B5EF4-FFF2-40B4-BE49-F238E27FC236}">
                    <a16:creationId xmlns:a16="http://schemas.microsoft.com/office/drawing/2014/main" id="{A2A6228E-DCE6-8DB7-1A86-06248B4983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708632" y="5202828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>
                <a:extLst>
                  <a:ext uri="{FF2B5EF4-FFF2-40B4-BE49-F238E27FC236}">
                    <a16:creationId xmlns:a16="http://schemas.microsoft.com/office/drawing/2014/main" id="{01664B71-F1BC-3380-4F15-2C510A74D4E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271900" y="5298361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>
                <a:extLst>
                  <a:ext uri="{FF2B5EF4-FFF2-40B4-BE49-F238E27FC236}">
                    <a16:creationId xmlns:a16="http://schemas.microsoft.com/office/drawing/2014/main" id="{70A3B73E-3952-BA60-047D-4E0D057DFC9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063477" y="5393898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>
                <a:extLst>
                  <a:ext uri="{FF2B5EF4-FFF2-40B4-BE49-F238E27FC236}">
                    <a16:creationId xmlns:a16="http://schemas.microsoft.com/office/drawing/2014/main" id="{C37FA6D6-71FA-1031-F1CA-DF917FAC566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667688" y="5489431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>
                <a:extLst>
                  <a:ext uri="{FF2B5EF4-FFF2-40B4-BE49-F238E27FC236}">
                    <a16:creationId xmlns:a16="http://schemas.microsoft.com/office/drawing/2014/main" id="{594A8120-D919-96E8-39D8-46224739120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763224" y="5584968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>
                <a:extLst>
                  <a:ext uri="{FF2B5EF4-FFF2-40B4-BE49-F238E27FC236}">
                    <a16:creationId xmlns:a16="http://schemas.microsoft.com/office/drawing/2014/main" id="{5C58CE13-75DC-5AAB-5B39-72A2EF50CEA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599448" y="5680501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>
                <a:extLst>
                  <a:ext uri="{FF2B5EF4-FFF2-40B4-BE49-F238E27FC236}">
                    <a16:creationId xmlns:a16="http://schemas.microsoft.com/office/drawing/2014/main" id="{859665C2-74FD-BAFC-2249-EB7DA52612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240895" y="5776034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>
                <a:extLst>
                  <a:ext uri="{FF2B5EF4-FFF2-40B4-BE49-F238E27FC236}">
                    <a16:creationId xmlns:a16="http://schemas.microsoft.com/office/drawing/2014/main" id="{43048D02-C217-FD33-E64C-95C93718ABC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926999" y="5871571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>
                <a:extLst>
                  <a:ext uri="{FF2B5EF4-FFF2-40B4-BE49-F238E27FC236}">
                    <a16:creationId xmlns:a16="http://schemas.microsoft.com/office/drawing/2014/main" id="{068C7598-C215-AE09-AEB8-4802E14518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6640392" y="5967108"/>
                <a:ext cx="2454448" cy="2"/>
              </a:xfrm>
              <a:prstGeom prst="line">
                <a:avLst/>
              </a:prstGeom>
              <a:ln w="635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>
                <a:extLst>
                  <a:ext uri="{FF2B5EF4-FFF2-40B4-BE49-F238E27FC236}">
                    <a16:creationId xmlns:a16="http://schemas.microsoft.com/office/drawing/2014/main" id="{E8CEF8FA-0683-449E-F53D-1755708BAF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18467" y="4701090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>
                <a:extLst>
                  <a:ext uri="{FF2B5EF4-FFF2-40B4-BE49-F238E27FC236}">
                    <a16:creationId xmlns:a16="http://schemas.microsoft.com/office/drawing/2014/main" id="{5BF05627-FFC7-84A3-7B8A-FA680FC6CF4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0739" y="4894434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>
                <a:extLst>
                  <a:ext uri="{FF2B5EF4-FFF2-40B4-BE49-F238E27FC236}">
                    <a16:creationId xmlns:a16="http://schemas.microsoft.com/office/drawing/2014/main" id="{930BF4FC-4B88-A713-B642-56A3A9547D5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21026" y="4485272"/>
                <a:ext cx="0" cy="1677728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>
                <a:extLst>
                  <a:ext uri="{FF2B5EF4-FFF2-40B4-BE49-F238E27FC236}">
                    <a16:creationId xmlns:a16="http://schemas.microsoft.com/office/drawing/2014/main" id="{E4BA2EE5-C7BB-D159-7487-AF6FF63A65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9364" y="4801173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>
                <a:extLst>
                  <a:ext uri="{FF2B5EF4-FFF2-40B4-BE49-F238E27FC236}">
                    <a16:creationId xmlns:a16="http://schemas.microsoft.com/office/drawing/2014/main" id="{7E086FAA-04DD-412A-CEB1-00EC1720010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005890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>
                <a:extLst>
                  <a:ext uri="{FF2B5EF4-FFF2-40B4-BE49-F238E27FC236}">
                    <a16:creationId xmlns:a16="http://schemas.microsoft.com/office/drawing/2014/main" id="{3397B1E8-5433-DA2C-8554-A3A2D5EB9B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9363" y="5115074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>
                <a:extLst>
                  <a:ext uri="{FF2B5EF4-FFF2-40B4-BE49-F238E27FC236}">
                    <a16:creationId xmlns:a16="http://schemas.microsoft.com/office/drawing/2014/main" id="{DEC069BD-3825-98AF-EA1B-3623BA218F9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210610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>
                <a:extLst>
                  <a:ext uri="{FF2B5EF4-FFF2-40B4-BE49-F238E27FC236}">
                    <a16:creationId xmlns:a16="http://schemas.microsoft.com/office/drawing/2014/main" id="{4AEA013E-9BB1-BB12-633F-B1D22144A0D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9363" y="5306142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>
                <a:extLst>
                  <a:ext uri="{FF2B5EF4-FFF2-40B4-BE49-F238E27FC236}">
                    <a16:creationId xmlns:a16="http://schemas.microsoft.com/office/drawing/2014/main" id="{8F2D98E6-98F8-2874-A479-5BE72E46FD2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401676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>
                <a:extLst>
                  <a:ext uri="{FF2B5EF4-FFF2-40B4-BE49-F238E27FC236}">
                    <a16:creationId xmlns:a16="http://schemas.microsoft.com/office/drawing/2014/main" id="{53CC4218-F5D7-124F-CD09-16190531770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497212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>
                <a:extLst>
                  <a:ext uri="{FF2B5EF4-FFF2-40B4-BE49-F238E27FC236}">
                    <a16:creationId xmlns:a16="http://schemas.microsoft.com/office/drawing/2014/main" id="{CCB157A7-8AC7-F9BA-31A3-4EEDED7A31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09363" y="5592751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>
                <a:extLst>
                  <a:ext uri="{FF2B5EF4-FFF2-40B4-BE49-F238E27FC236}">
                    <a16:creationId xmlns:a16="http://schemas.microsoft.com/office/drawing/2014/main" id="{5FEA788A-EDCD-2060-2495-7C6DF4F0B05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688281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>
                <a:extLst>
                  <a:ext uri="{FF2B5EF4-FFF2-40B4-BE49-F238E27FC236}">
                    <a16:creationId xmlns:a16="http://schemas.microsoft.com/office/drawing/2014/main" id="{FC42A294-C047-43B0-1E6A-1ECE5ED7756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783817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>
                <a:extLst>
                  <a:ext uri="{FF2B5EF4-FFF2-40B4-BE49-F238E27FC236}">
                    <a16:creationId xmlns:a16="http://schemas.microsoft.com/office/drawing/2014/main" id="{E961DB48-DAB9-CF63-D1A5-0EF1198C16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865703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>
                <a:extLst>
                  <a:ext uri="{FF2B5EF4-FFF2-40B4-BE49-F238E27FC236}">
                    <a16:creationId xmlns:a16="http://schemas.microsoft.com/office/drawing/2014/main" id="{15453FC1-C082-E45A-E23D-9101733FBE0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723011" y="5974887"/>
                <a:ext cx="720000" cy="2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>
                <a:extLst>
                  <a:ext uri="{FF2B5EF4-FFF2-40B4-BE49-F238E27FC236}">
                    <a16:creationId xmlns:a16="http://schemas.microsoft.com/office/drawing/2014/main" id="{736DAA94-C22C-6B7A-4DD1-65A3A7819C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432987" y="4501192"/>
                <a:ext cx="0" cy="1677728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03DB778E-212D-5B3E-1E21-ECC7909B610E}"/>
                  </a:ext>
                </a:extLst>
              </p:cNvPr>
              <p:cNvSpPr txBox="1"/>
              <p:nvPr/>
            </p:nvSpPr>
            <p:spPr bwMode="auto">
              <a:xfrm>
                <a:off x="3219690" y="4514078"/>
                <a:ext cx="18437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2000" i="1" dirty="0">
                    <a:latin typeface="Arial"/>
                    <a:cs typeface="Arial"/>
                  </a:rPr>
                  <a:t>de novo</a:t>
                </a:r>
                <a:r>
                  <a:rPr lang="ru-RU" sz="2000" i="1" dirty="0">
                    <a:latin typeface="Arial"/>
                    <a:cs typeface="Arial"/>
                  </a:rPr>
                  <a:t> поиск</a:t>
                </a:r>
                <a:endParaRPr lang="ru-RU" sz="2000" dirty="0">
                  <a:latin typeface="Arial"/>
                  <a:cs typeface="Arial"/>
                </a:endParaRP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FD98FC83-8679-1A19-3E5A-472049AFC356}"/>
                  </a:ext>
                </a:extLst>
              </p:cNvPr>
              <p:cNvSpPr txBox="1"/>
              <p:nvPr/>
            </p:nvSpPr>
            <p:spPr bwMode="auto">
              <a:xfrm>
                <a:off x="2709620" y="4917893"/>
                <a:ext cx="2810887" cy="646331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ru-RU" dirty="0">
                    <a:latin typeface="Arial"/>
                    <a:cs typeface="Arial"/>
                  </a:rPr>
                  <a:t>Выявление обогащённого мотива*</a:t>
                </a:r>
                <a:endParaRPr dirty="0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FF7F388-A2A2-0E95-D22E-59860F198291}"/>
                </a:ext>
              </a:extLst>
            </p:cNvPr>
            <p:cNvSpPr txBox="1"/>
            <p:nvPr/>
          </p:nvSpPr>
          <p:spPr bwMode="auto">
            <a:xfrm>
              <a:off x="1571860" y="5597064"/>
              <a:ext cx="512385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800" dirty="0"/>
                <a:t>* мотив – паттерн нуклеотидного контекста, выявляемый при помощи </a:t>
              </a:r>
              <a:r>
                <a:rPr lang="en-US" sz="1800" i="1" dirty="0"/>
                <a:t>de novo</a:t>
              </a:r>
              <a:r>
                <a:rPr lang="en-US" sz="1800" dirty="0"/>
                <a:t> </a:t>
              </a:r>
              <a:r>
                <a:rPr lang="ru-RU" sz="1800" dirty="0"/>
                <a:t>поиска</a:t>
              </a:r>
              <a:endParaRPr lang="en-US" sz="1800" dirty="0"/>
            </a:p>
          </p:txBody>
        </p:sp>
      </p:grpSp>
      <p:sp>
        <p:nvSpPr>
          <p:cNvPr id="137" name="Стрелка: вниз 136">
            <a:extLst>
              <a:ext uri="{FF2B5EF4-FFF2-40B4-BE49-F238E27FC236}">
                <a16:creationId xmlns:a16="http://schemas.microsoft.com/office/drawing/2014/main" id="{32ECFC0E-5587-4C36-B197-8CEA2079415B}"/>
              </a:ext>
            </a:extLst>
          </p:cNvPr>
          <p:cNvSpPr/>
          <p:nvPr/>
        </p:nvSpPr>
        <p:spPr>
          <a:xfrm>
            <a:off x="5688759" y="2373708"/>
            <a:ext cx="669694" cy="329124"/>
          </a:xfrm>
          <a:prstGeom prst="downArrow">
            <a:avLst/>
          </a:prstGeom>
          <a:solidFill>
            <a:srgbClr val="2F528F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Стрелка: вниз 138">
            <a:extLst>
              <a:ext uri="{FF2B5EF4-FFF2-40B4-BE49-F238E27FC236}">
                <a16:creationId xmlns:a16="http://schemas.microsoft.com/office/drawing/2014/main" id="{B49D5330-90EC-E38A-4C09-CFAE8CE616BA}"/>
              </a:ext>
            </a:extLst>
          </p:cNvPr>
          <p:cNvSpPr/>
          <p:nvPr/>
        </p:nvSpPr>
        <p:spPr bwMode="auto">
          <a:xfrm>
            <a:off x="5630146" y="4394632"/>
            <a:ext cx="669694" cy="344517"/>
          </a:xfrm>
          <a:prstGeom prst="downArrow">
            <a:avLst/>
          </a:prstGeom>
          <a:solidFill>
            <a:srgbClr val="2F528F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1053" y="145388"/>
            <a:ext cx="12129894" cy="4753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схема конвейера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MultiDeNA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поиска мотивов </a:t>
            </a:r>
            <a:b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разных моделей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Google Shape;126;p17"/>
          <p:cNvSpPr txBox="1"/>
          <p:nvPr/>
        </p:nvSpPr>
        <p:spPr bwMode="auto">
          <a:xfrm>
            <a:off x="0" y="6598918"/>
            <a:ext cx="7352031" cy="259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defRPr/>
            </a:pPr>
            <a:r>
              <a:rPr lang="en" sz="1200" u="sng">
                <a:latin typeface="+mj-lt"/>
                <a:hlinkClick r:id="rId3" tooltip="https://github.com/ubercomrade/MultiDeNA"/>
              </a:rPr>
              <a:t>https://github.com/ubercomrade/MultiDeNA</a:t>
            </a:r>
            <a:endParaRPr sz="1200">
              <a:solidFill>
                <a:schemeClr val="dk1"/>
              </a:solidFill>
              <a:latin typeface="+mj-lt"/>
              <a:ea typeface="Courier New"/>
              <a:cs typeface="Courier New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2695163" y="3202466"/>
            <a:ext cx="6801674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i="1">
                <a:latin typeface="+mj-lt"/>
                <a:cs typeface="Arial"/>
              </a:rPr>
              <a:t>De novo</a:t>
            </a:r>
            <a:r>
              <a:rPr lang="en-US" sz="1600" b="1">
                <a:latin typeface="+mj-lt"/>
                <a:cs typeface="Arial"/>
              </a:rPr>
              <a:t> </a:t>
            </a:r>
            <a:r>
              <a:rPr lang="ru-RU" sz="1600" b="1">
                <a:latin typeface="+mj-lt"/>
                <a:cs typeface="Arial"/>
              </a:rPr>
              <a:t>поиск мотивов с помощью разных моделей</a:t>
            </a:r>
            <a:endParaRPr lang="en-US" sz="1600" b="1">
              <a:latin typeface="+mj-lt"/>
              <a:cs typeface="Arial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2695163" y="2122252"/>
            <a:ext cx="6801674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+mj-lt"/>
                <a:cs typeface="Arial"/>
              </a:rPr>
              <a:t>Анализ точности распознавания моделей мотивов</a:t>
            </a:r>
            <a:r>
              <a:rPr lang="en-US" sz="1600" b="1" dirty="0">
                <a:latin typeface="+mj-lt"/>
                <a:cs typeface="Arial"/>
              </a:rPr>
              <a:t> </a:t>
            </a:r>
            <a:r>
              <a:rPr lang="ru-RU" sz="1600" b="1" dirty="0">
                <a:latin typeface="+mj-lt"/>
                <a:cs typeface="Arial"/>
              </a:rPr>
              <a:t>с помощью перекрёстной проверки (</a:t>
            </a:r>
            <a:r>
              <a:rPr lang="en-US" sz="1600" b="1" dirty="0">
                <a:latin typeface="+mj-lt"/>
                <a:cs typeface="Arial"/>
              </a:rPr>
              <a:t>cross-validation, CV</a:t>
            </a:r>
            <a:r>
              <a:rPr lang="ru-RU" sz="1600" b="1" dirty="0">
                <a:latin typeface="+mj-lt"/>
                <a:cs typeface="Arial"/>
              </a:rPr>
              <a:t>)</a:t>
            </a:r>
            <a:r>
              <a:rPr lang="en-US" sz="1600" b="1" dirty="0">
                <a:latin typeface="+mj-lt"/>
                <a:cs typeface="Arial"/>
              </a:rPr>
              <a:t> </a:t>
            </a:r>
            <a:r>
              <a:rPr lang="ru-RU" sz="1600" b="1" dirty="0">
                <a:latin typeface="+mj-lt"/>
                <a:cs typeface="Arial"/>
              </a:rPr>
              <a:t>для</a:t>
            </a:r>
          </a:p>
          <a:p>
            <a:pPr algn="ctr">
              <a:defRPr/>
            </a:pPr>
            <a:r>
              <a:rPr lang="ru-RU" sz="1600" b="1" dirty="0">
                <a:latin typeface="+mj-lt"/>
                <a:cs typeface="Arial"/>
              </a:rPr>
              <a:t>выбора оптимальных параметров моделей</a:t>
            </a:r>
            <a:endParaRPr b="1" dirty="0"/>
          </a:p>
        </p:txBody>
      </p:sp>
      <p:grpSp>
        <p:nvGrpSpPr>
          <p:cNvPr id="26" name="Группа 25"/>
          <p:cNvGrpSpPr/>
          <p:nvPr/>
        </p:nvGrpSpPr>
        <p:grpSpPr bwMode="auto">
          <a:xfrm>
            <a:off x="2456876" y="890162"/>
            <a:ext cx="7278248" cy="984885"/>
            <a:chOff x="1703828" y="779475"/>
            <a:chExt cx="7278248" cy="984885"/>
          </a:xfrm>
        </p:grpSpPr>
        <p:sp>
          <p:nvSpPr>
            <p:cNvPr id="41" name="TextBox 40"/>
            <p:cNvSpPr txBox="1"/>
            <p:nvPr/>
          </p:nvSpPr>
          <p:spPr bwMode="auto">
            <a:xfrm>
              <a:off x="1703828" y="779475"/>
              <a:ext cx="7278248" cy="9848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dk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600" b="1">
                  <a:latin typeface="+mj-lt"/>
                  <a:cs typeface="Arial"/>
                </a:rPr>
                <a:t>Входные параметры и данные</a:t>
              </a:r>
              <a:endParaRPr lang="en-US" sz="1600" b="1">
                <a:latin typeface="+mj-lt"/>
                <a:cs typeface="Arial"/>
              </a:endParaRPr>
            </a:p>
            <a:p>
              <a:pPr algn="ctr">
                <a:defRPr/>
              </a:pPr>
              <a:endParaRPr lang="en-US" sz="1400" b="1">
                <a:latin typeface="+mj-lt"/>
                <a:cs typeface="Arial"/>
              </a:endParaRPr>
            </a:p>
            <a:p>
              <a:pPr algn="ctr">
                <a:defRPr/>
              </a:pPr>
              <a:endParaRPr lang="ru-RU" sz="1400" b="1">
                <a:latin typeface="+mj-lt"/>
                <a:cs typeface="Arial"/>
              </a:endParaRPr>
            </a:p>
            <a:p>
              <a:pPr algn="ctr">
                <a:defRPr/>
              </a:pPr>
              <a:endParaRPr lang="en-US" sz="1400" b="1">
                <a:latin typeface="+mj-lt"/>
                <a:cs typeface="Arial"/>
              </a:endParaRP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1822606" y="1150176"/>
              <a:ext cx="2059688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400">
                  <a:latin typeface="+mj-lt"/>
                  <a:cs typeface="Arial"/>
                </a:rPr>
                <a:t>Разметка </a:t>
              </a:r>
              <a:r>
                <a:rPr lang="en-US" sz="1400">
                  <a:latin typeface="+mj-lt"/>
                  <a:cs typeface="Arial"/>
                </a:rPr>
                <a:t>ChIP-seq </a:t>
              </a:r>
              <a:r>
                <a:rPr lang="ru-RU" sz="1400">
                  <a:latin typeface="+mj-lt"/>
                  <a:cs typeface="Arial"/>
                </a:rPr>
                <a:t>пиков</a:t>
              </a:r>
              <a:endParaRPr/>
            </a:p>
          </p:txBody>
        </p:sp>
        <p:sp>
          <p:nvSpPr>
            <p:cNvPr id="43" name="TextBox 42"/>
            <p:cNvSpPr txBox="1"/>
            <p:nvPr/>
          </p:nvSpPr>
          <p:spPr bwMode="auto">
            <a:xfrm>
              <a:off x="6844294" y="1150176"/>
              <a:ext cx="2004431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400">
                  <a:latin typeface="+mj-lt"/>
                  <a:cs typeface="Arial"/>
                </a:rPr>
                <a:t>Выборка всех промоторов генома</a:t>
              </a:r>
              <a:endParaRPr/>
            </a:p>
          </p:txBody>
        </p:sp>
        <p:sp>
          <p:nvSpPr>
            <p:cNvPr id="46" name="TextBox 45"/>
            <p:cNvSpPr txBox="1"/>
            <p:nvPr/>
          </p:nvSpPr>
          <p:spPr bwMode="auto">
            <a:xfrm>
              <a:off x="4001073" y="1150176"/>
              <a:ext cx="1042777" cy="5232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400">
                  <a:latin typeface="+mj-lt"/>
                  <a:cs typeface="Arial"/>
                </a:rPr>
                <a:t>Список моделей</a:t>
              </a:r>
              <a:endParaRPr/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5158784" y="1150176"/>
              <a:ext cx="1522547" cy="5232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400">
                  <a:latin typeface="+mj-lt"/>
                  <a:cs typeface="Arial"/>
                </a:rPr>
                <a:t>Референсный геном</a:t>
              </a:r>
              <a:endParaRPr/>
            </a:p>
          </p:txBody>
        </p:sp>
      </p:grpSp>
      <p:sp>
        <p:nvSpPr>
          <p:cNvPr id="64" name="TextBox 63"/>
          <p:cNvSpPr txBox="1"/>
          <p:nvPr/>
        </p:nvSpPr>
        <p:spPr bwMode="auto">
          <a:xfrm>
            <a:off x="2694837" y="4413708"/>
            <a:ext cx="680167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+mj-lt"/>
                <a:cs typeface="Arial"/>
              </a:rPr>
              <a:t>Распознавание сайтов в </a:t>
            </a:r>
            <a:r>
              <a:rPr lang="en-US" sz="1600" b="1" dirty="0">
                <a:latin typeface="+mj-lt"/>
                <a:cs typeface="Arial"/>
              </a:rPr>
              <a:t>ChIP-seq </a:t>
            </a:r>
            <a:r>
              <a:rPr lang="ru-RU" sz="1600" b="1" dirty="0">
                <a:latin typeface="+mj-lt"/>
                <a:cs typeface="Arial"/>
              </a:rPr>
              <a:t>пиках</a:t>
            </a:r>
            <a:r>
              <a:rPr lang="en-US" sz="1600" b="1" dirty="0">
                <a:latin typeface="+mj-lt"/>
                <a:cs typeface="Arial"/>
              </a:rPr>
              <a:t> </a:t>
            </a:r>
            <a:r>
              <a:rPr lang="ru-RU" sz="1600" b="1" dirty="0">
                <a:latin typeface="+mj-lt"/>
                <a:cs typeface="Arial"/>
              </a:rPr>
              <a:t>моделями с заданным порогом </a:t>
            </a:r>
            <a:endParaRPr lang="en-US" sz="1600" b="1" dirty="0">
              <a:latin typeface="+mj-lt"/>
              <a:cs typeface="Arial"/>
            </a:endParaRPr>
          </a:p>
        </p:txBody>
      </p:sp>
      <p:sp>
        <p:nvSpPr>
          <p:cNvPr id="66" name="TextBox 65"/>
          <p:cNvSpPr txBox="1"/>
          <p:nvPr/>
        </p:nvSpPr>
        <p:spPr bwMode="auto">
          <a:xfrm>
            <a:off x="2695163" y="3781052"/>
            <a:ext cx="6801674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+mj-lt"/>
                <a:cs typeface="Arial"/>
              </a:rPr>
              <a:t>Выбор порогов для моделей по частоте мотива в промоторах</a:t>
            </a:r>
            <a:endParaRPr dirty="0"/>
          </a:p>
        </p:txBody>
      </p:sp>
      <p:sp>
        <p:nvSpPr>
          <p:cNvPr id="68" name="TextBox 67"/>
          <p:cNvSpPr txBox="1"/>
          <p:nvPr/>
        </p:nvSpPr>
        <p:spPr bwMode="auto">
          <a:xfrm>
            <a:off x="1708220" y="5238514"/>
            <a:ext cx="8762161" cy="1323439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Выходные данные</a:t>
            </a:r>
            <a:endParaRPr lang="en-US" sz="1600" b="1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85750" indent="-285750">
              <a:buFont typeface="Wingdings"/>
              <a:buChar char="§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Оценка точности распознавания</a:t>
            </a:r>
          </a:p>
          <a:p>
            <a:pPr marL="285750" indent="-285750">
              <a:buFont typeface="Wingdings"/>
              <a:buChar char="§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Визуализация мотивов</a:t>
            </a:r>
            <a:endParaRPr lang="en-US" sz="1600" b="1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85750" indent="-285750">
              <a:buFont typeface="Wingdings"/>
              <a:buChar char="§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Результаты распознавания сайтов разными моделями</a:t>
            </a:r>
            <a:r>
              <a:rPr lang="en-US" sz="1600" b="1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и их классификация</a:t>
            </a:r>
            <a:endParaRPr lang="en-US" sz="1600" b="1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85750" indent="-285750">
              <a:buFont typeface="Wingdings"/>
              <a:buChar char="§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Arial"/>
              </a:rPr>
              <a:t>Анализ терминов генной онтологии (ГО)</a:t>
            </a:r>
            <a:endParaRPr dirty="0">
              <a:solidFill>
                <a:schemeClr val="tx1"/>
              </a:solidFill>
            </a:endParaRPr>
          </a:p>
        </p:txBody>
      </p:sp>
      <p:cxnSp>
        <p:nvCxnSpPr>
          <p:cNvPr id="113" name="Прямая со стрелкой 112"/>
          <p:cNvCxnSpPr>
            <a:cxnSpLocks/>
            <a:endCxn id="38" idx="0"/>
          </p:cNvCxnSpPr>
          <p:nvPr/>
        </p:nvCxnSpPr>
        <p:spPr bwMode="auto">
          <a:xfrm>
            <a:off x="6096000" y="1877021"/>
            <a:ext cx="0" cy="2452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cxnSpLocks/>
            <a:stCxn id="38" idx="2"/>
            <a:endCxn id="31" idx="0"/>
          </p:cNvCxnSpPr>
          <p:nvPr/>
        </p:nvCxnSpPr>
        <p:spPr bwMode="auto">
          <a:xfrm>
            <a:off x="6096000" y="2953249"/>
            <a:ext cx="0" cy="24921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>
            <a:cxnSpLocks/>
            <a:stCxn id="66" idx="2"/>
            <a:endCxn id="64" idx="0"/>
          </p:cNvCxnSpPr>
          <p:nvPr/>
        </p:nvCxnSpPr>
        <p:spPr bwMode="auto">
          <a:xfrm flipH="1">
            <a:off x="6095674" y="4119606"/>
            <a:ext cx="326" cy="2941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cxnSpLocks/>
            <a:stCxn id="64" idx="2"/>
            <a:endCxn id="68" idx="0"/>
          </p:cNvCxnSpPr>
          <p:nvPr/>
        </p:nvCxnSpPr>
        <p:spPr bwMode="auto">
          <a:xfrm flipH="1">
            <a:off x="6089301" y="4998483"/>
            <a:ext cx="6373" cy="2400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 bwMode="auto">
          <a:xfrm>
            <a:off x="2202393" y="2100635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000" b="1">
                <a:latin typeface="+mj-lt"/>
              </a:rPr>
              <a:t>1.</a:t>
            </a:r>
            <a:endParaRPr/>
          </a:p>
        </p:txBody>
      </p:sp>
      <p:sp>
        <p:nvSpPr>
          <p:cNvPr id="94" name="TextBox 93"/>
          <p:cNvSpPr txBox="1"/>
          <p:nvPr/>
        </p:nvSpPr>
        <p:spPr bwMode="auto">
          <a:xfrm>
            <a:off x="2213861" y="313568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000" b="1">
                <a:latin typeface="+mj-lt"/>
              </a:rPr>
              <a:t>2.</a:t>
            </a:r>
            <a:endParaRPr/>
          </a:p>
        </p:txBody>
      </p:sp>
      <p:sp>
        <p:nvSpPr>
          <p:cNvPr id="95" name="TextBox 94"/>
          <p:cNvSpPr txBox="1"/>
          <p:nvPr/>
        </p:nvSpPr>
        <p:spPr bwMode="auto">
          <a:xfrm>
            <a:off x="2213861" y="3719376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000" b="1">
                <a:latin typeface="+mj-lt"/>
              </a:rPr>
              <a:t>3.</a:t>
            </a:r>
            <a:endParaRPr/>
          </a:p>
        </p:txBody>
      </p:sp>
      <p:sp>
        <p:nvSpPr>
          <p:cNvPr id="96" name="TextBox 95"/>
          <p:cNvSpPr txBox="1"/>
          <p:nvPr/>
        </p:nvSpPr>
        <p:spPr bwMode="auto">
          <a:xfrm>
            <a:off x="2213861" y="432954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000" b="1">
                <a:latin typeface="+mj-lt"/>
              </a:rPr>
              <a:t>4.</a:t>
            </a:r>
            <a:endParaRPr/>
          </a:p>
        </p:txBody>
      </p:sp>
      <p:cxnSp>
        <p:nvCxnSpPr>
          <p:cNvPr id="60" name="Прямая со стрелкой 59"/>
          <p:cNvCxnSpPr>
            <a:cxnSpLocks/>
            <a:stCxn id="31" idx="2"/>
            <a:endCxn id="66" idx="0"/>
          </p:cNvCxnSpPr>
          <p:nvPr/>
        </p:nvCxnSpPr>
        <p:spPr bwMode="auto">
          <a:xfrm>
            <a:off x="6096000" y="3541021"/>
            <a:ext cx="0" cy="2400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9448799" y="6492875"/>
            <a:ext cx="2743200" cy="365125"/>
          </a:xfrm>
        </p:spPr>
        <p:txBody>
          <a:bodyPr/>
          <a:lstStyle/>
          <a:p>
            <a:pPr>
              <a:defRPr/>
            </a:pPr>
            <a:fld id="{63F9D384-533B-4C4E-B660-F861AA07D173}" type="slidenum">
              <a:rPr lang="en-US" sz="1400" b="1">
                <a:latin typeface="Calibri (Заголовки)"/>
              </a:rPr>
              <a:t>2</a:t>
            </a:fld>
            <a:endParaRPr lang="en-US" sz="1400" b="1" dirty="0">
              <a:latin typeface="Calibri (Заголовки)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/>
          <a:srcRect t="2494" b="3187"/>
          <a:stretch/>
        </p:blipFill>
        <p:spPr bwMode="auto">
          <a:xfrm>
            <a:off x="407368" y="2816599"/>
            <a:ext cx="7253157" cy="396044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9448799" y="6492875"/>
            <a:ext cx="2743200" cy="365125"/>
          </a:xfrm>
        </p:spPr>
        <p:txBody>
          <a:bodyPr/>
          <a:lstStyle/>
          <a:p>
            <a:pPr>
              <a:defRPr/>
            </a:pPr>
            <a:fld id="{63F9D384-533B-4C4E-B660-F861AA07D173}" type="slidenum">
              <a:rPr lang="en-US" sz="1400" b="1"/>
              <a:t>3</a:t>
            </a:fld>
            <a:endParaRPr lang="en-US" sz="1400" b="1" dirty="0">
              <a:latin typeface="+mn-lt"/>
            </a:endParaRPr>
          </a:p>
        </p:txBody>
      </p:sp>
      <p:sp>
        <p:nvSpPr>
          <p:cNvPr id="5" name="Google Shape;112;p17"/>
          <p:cNvSpPr txBox="1"/>
          <p:nvPr/>
        </p:nvSpPr>
        <p:spPr bwMode="auto">
          <a:xfrm>
            <a:off x="0" y="11491"/>
            <a:ext cx="12191999" cy="58858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ctr">
              <a:spcBef>
                <a:spcPts val="0"/>
              </a:spcBef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Построение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ROC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Courier New"/>
                <a:cs typeface="Arial" panose="020B0604020202020204" pitchFamily="34" charset="0"/>
              </a:rPr>
              <a:t>-кривой с помощью перекрёстной проверки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Прямая соединительная линия 1"/>
          <p:cNvCxnSpPr>
            <a:cxnSpLocks/>
          </p:cNvCxnSpPr>
          <p:nvPr/>
        </p:nvCxnSpPr>
        <p:spPr bwMode="auto">
          <a:xfrm flipV="1">
            <a:off x="8875770" y="1225754"/>
            <a:ext cx="2628000" cy="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cxnSpLocks/>
          </p:cNvCxnSpPr>
          <p:nvPr/>
        </p:nvCxnSpPr>
        <p:spPr bwMode="auto">
          <a:xfrm flipV="1">
            <a:off x="8875770" y="1463546"/>
            <a:ext cx="2124000" cy="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cxnSpLocks/>
          </p:cNvCxnSpPr>
          <p:nvPr/>
        </p:nvCxnSpPr>
        <p:spPr bwMode="auto">
          <a:xfrm flipV="1">
            <a:off x="8918785" y="4490326"/>
            <a:ext cx="2196000" cy="2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 bwMode="auto">
          <a:xfrm>
            <a:off x="8527806" y="104506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/>
              <a:t>1</a:t>
            </a:r>
            <a:endParaRPr lang="ru-RU" sz="1600"/>
          </a:p>
        </p:txBody>
      </p:sp>
      <p:sp>
        <p:nvSpPr>
          <p:cNvPr id="55" name="TextBox 54"/>
          <p:cNvSpPr txBox="1"/>
          <p:nvPr/>
        </p:nvSpPr>
        <p:spPr bwMode="auto">
          <a:xfrm>
            <a:off x="8527806" y="129039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/>
              <a:t>2</a:t>
            </a:r>
            <a:endParaRPr lang="ru-RU" sz="1600"/>
          </a:p>
        </p:txBody>
      </p:sp>
      <p:cxnSp>
        <p:nvCxnSpPr>
          <p:cNvPr id="56" name="Прямая соединительная линия 55"/>
          <p:cNvCxnSpPr>
            <a:cxnSpLocks/>
          </p:cNvCxnSpPr>
          <p:nvPr/>
        </p:nvCxnSpPr>
        <p:spPr bwMode="auto">
          <a:xfrm flipV="1">
            <a:off x="8875770" y="1709551"/>
            <a:ext cx="2454448" cy="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 bwMode="auto">
          <a:xfrm>
            <a:off x="8527806" y="154027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/>
              <a:t>3</a:t>
            </a:r>
            <a:endParaRPr lang="ru-RU" sz="1600"/>
          </a:p>
        </p:txBody>
      </p:sp>
      <p:cxnSp>
        <p:nvCxnSpPr>
          <p:cNvPr id="68" name="Прямая соединительная линия 67"/>
          <p:cNvCxnSpPr>
            <a:cxnSpLocks/>
          </p:cNvCxnSpPr>
          <p:nvPr/>
        </p:nvCxnSpPr>
        <p:spPr bwMode="auto">
          <a:xfrm flipV="1">
            <a:off x="8876106" y="2166448"/>
            <a:ext cx="2700000" cy="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 bwMode="auto">
          <a:xfrm>
            <a:off x="8259790" y="199717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/>
              <a:t>1000</a:t>
            </a:r>
            <a:endParaRPr lang="ru-RU" sz="1600"/>
          </a:p>
        </p:txBody>
      </p:sp>
      <p:sp>
        <p:nvSpPr>
          <p:cNvPr id="71" name="TextBox 70"/>
          <p:cNvSpPr txBox="1"/>
          <p:nvPr/>
        </p:nvSpPr>
        <p:spPr bwMode="auto">
          <a:xfrm>
            <a:off x="9879261" y="170581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b="1"/>
              <a:t>…</a:t>
            </a:r>
            <a:endParaRPr lang="ru-RU" sz="1600" b="1"/>
          </a:p>
        </p:txBody>
      </p:sp>
      <p:cxnSp>
        <p:nvCxnSpPr>
          <p:cNvPr id="72" name="Прямая соединительная линия 71"/>
          <p:cNvCxnSpPr>
            <a:cxnSpLocks/>
          </p:cNvCxnSpPr>
          <p:nvPr/>
        </p:nvCxnSpPr>
        <p:spPr bwMode="auto">
          <a:xfrm flipV="1">
            <a:off x="8918785" y="4724989"/>
            <a:ext cx="2952000" cy="2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cxnSpLocks/>
          </p:cNvCxnSpPr>
          <p:nvPr/>
        </p:nvCxnSpPr>
        <p:spPr bwMode="auto">
          <a:xfrm flipV="1">
            <a:off x="8918785" y="4977651"/>
            <a:ext cx="2454448" cy="2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cxnSpLocks/>
          </p:cNvCxnSpPr>
          <p:nvPr/>
        </p:nvCxnSpPr>
        <p:spPr bwMode="auto">
          <a:xfrm flipV="1">
            <a:off x="8918785" y="5456598"/>
            <a:ext cx="1980000" cy="2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 bwMode="auto">
          <a:xfrm>
            <a:off x="9955093" y="498118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 b="1"/>
              <a:t>…</a:t>
            </a:r>
            <a:endParaRPr lang="ru-RU" sz="1600" b="1"/>
          </a:p>
        </p:txBody>
      </p:sp>
      <p:sp>
        <p:nvSpPr>
          <p:cNvPr id="85" name="TextBox 84"/>
          <p:cNvSpPr txBox="1"/>
          <p:nvPr/>
        </p:nvSpPr>
        <p:spPr bwMode="auto">
          <a:xfrm>
            <a:off x="8606838" y="544276"/>
            <a:ext cx="2992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/>
              <a:t>Позитивная выборка</a:t>
            </a:r>
            <a:endParaRPr/>
          </a:p>
          <a:p>
            <a:pPr algn="ctr">
              <a:defRPr/>
            </a:pPr>
            <a:r>
              <a:rPr lang="ru-RU" sz="1600"/>
              <a:t>(Пики </a:t>
            </a:r>
            <a:r>
              <a:rPr lang="en-US" sz="1600"/>
              <a:t>ChIP-seq</a:t>
            </a:r>
            <a:r>
              <a:rPr lang="ru-RU" sz="1600"/>
              <a:t>)</a:t>
            </a:r>
            <a:endParaRPr/>
          </a:p>
        </p:txBody>
      </p:sp>
      <p:sp>
        <p:nvSpPr>
          <p:cNvPr id="86" name="TextBox 85"/>
          <p:cNvSpPr txBox="1"/>
          <p:nvPr/>
        </p:nvSpPr>
        <p:spPr bwMode="auto">
          <a:xfrm>
            <a:off x="8214839" y="3799582"/>
            <a:ext cx="3933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/>
              <a:t>Негативная выборка</a:t>
            </a:r>
            <a:endParaRPr/>
          </a:p>
          <a:p>
            <a:pPr algn="ctr">
              <a:defRPr/>
            </a:pPr>
            <a:r>
              <a:rPr lang="ru-RU" sz="1600"/>
              <a:t>(Случайные участки генома)</a:t>
            </a:r>
            <a:endParaRPr/>
          </a:p>
        </p:txBody>
      </p:sp>
      <p:sp>
        <p:nvSpPr>
          <p:cNvPr id="89" name="TextBox 88"/>
          <p:cNvSpPr txBox="1"/>
          <p:nvPr/>
        </p:nvSpPr>
        <p:spPr bwMode="auto">
          <a:xfrm>
            <a:off x="1449732" y="467331"/>
            <a:ext cx="6095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  <a:spcBef>
                <a:spcPts val="600"/>
              </a:spcBef>
              <a:defRPr/>
            </a:pPr>
            <a:r>
              <a:rPr lang="ru-RU" sz="1600" b="1" dirty="0"/>
              <a:t>Перекрёстная проверка из двух итераций</a:t>
            </a:r>
            <a:r>
              <a:rPr lang="en-US" sz="1600" b="1" dirty="0"/>
              <a:t> (2-fold CV):</a:t>
            </a:r>
            <a:endParaRPr dirty="0"/>
          </a:p>
          <a:p>
            <a:pPr marL="342900" indent="-342900">
              <a:lnSpc>
                <a:spcPts val="17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/>
              <a:t>Выборка обучения – </a:t>
            </a:r>
            <a:r>
              <a:rPr lang="ru-RU" sz="1600" b="1" dirty="0"/>
              <a:t>пики с четными номерами</a:t>
            </a:r>
            <a:r>
              <a:rPr lang="ru-RU" sz="1600" dirty="0"/>
              <a:t>, тестовая выборка – </a:t>
            </a:r>
            <a:r>
              <a:rPr lang="ru-RU" sz="1600" b="1" dirty="0"/>
              <a:t>пики с нечетными номерами</a:t>
            </a:r>
            <a:endParaRPr lang="en-US" sz="1600" b="1" dirty="0"/>
          </a:p>
          <a:p>
            <a:pPr marL="342900" indent="-342900">
              <a:lnSpc>
                <a:spcPts val="17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/>
              <a:t>Выборка обучения – </a:t>
            </a:r>
            <a:r>
              <a:rPr lang="ru-RU" sz="1600" b="1" dirty="0"/>
              <a:t>пики с нечетными номерами</a:t>
            </a:r>
            <a:r>
              <a:rPr lang="ru-RU" sz="1600" dirty="0"/>
              <a:t>, тестовая выборка – </a:t>
            </a:r>
            <a:r>
              <a:rPr lang="ru-RU" sz="1600" b="1" dirty="0"/>
              <a:t>пики с четными номерами</a:t>
            </a:r>
            <a:endParaRPr dirty="0"/>
          </a:p>
        </p:txBody>
      </p:sp>
      <p:sp>
        <p:nvSpPr>
          <p:cNvPr id="92" name="Стрелка: вправо 91"/>
          <p:cNvSpPr/>
          <p:nvPr/>
        </p:nvSpPr>
        <p:spPr bwMode="auto">
          <a:xfrm rot="5400000">
            <a:off x="9923322" y="2284945"/>
            <a:ext cx="360000" cy="43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5" name="TextBox 94"/>
          <p:cNvSpPr txBox="1"/>
          <p:nvPr/>
        </p:nvSpPr>
        <p:spPr bwMode="auto">
          <a:xfrm>
            <a:off x="8374697" y="2618534"/>
            <a:ext cx="377370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  <a:defRPr/>
            </a:pPr>
            <a:r>
              <a:rPr lang="ru-RU" sz="1600" dirty="0"/>
              <a:t>По максимальным для пиков значениям функции распознавания рассчитывается </a:t>
            </a:r>
            <a:r>
              <a:rPr lang="en-US" sz="1600" dirty="0"/>
              <a:t>TPR</a:t>
            </a:r>
            <a:endParaRPr lang="ru-RU" sz="1600" dirty="0"/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96" name="Стрелка: вправо 95"/>
          <p:cNvSpPr/>
          <p:nvPr/>
        </p:nvSpPr>
        <p:spPr bwMode="auto">
          <a:xfrm rot="5400000">
            <a:off x="9986994" y="5559976"/>
            <a:ext cx="360000" cy="43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7" name="TextBox 96"/>
          <p:cNvSpPr txBox="1"/>
          <p:nvPr/>
        </p:nvSpPr>
        <p:spPr bwMode="auto">
          <a:xfrm>
            <a:off x="8465463" y="5910127"/>
            <a:ext cx="3435315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  <a:defRPr/>
            </a:pPr>
            <a:r>
              <a:rPr lang="ru-RU" sz="1600" dirty="0"/>
              <a:t>По значениям функции распознавания по всем позициям рассчитывается </a:t>
            </a:r>
            <a:r>
              <a:rPr lang="en-US" sz="1600" dirty="0"/>
              <a:t>FPR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8278866" y="5287323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600"/>
              <a:t>5</a:t>
            </a:r>
            <a:r>
              <a:rPr lang="en-US" sz="1600"/>
              <a:t>000</a:t>
            </a:r>
            <a:endParaRPr lang="ru-RU" sz="1600"/>
          </a:p>
        </p:txBody>
      </p:sp>
      <p:sp>
        <p:nvSpPr>
          <p:cNvPr id="7" name="TextBox 6"/>
          <p:cNvSpPr txBox="1"/>
          <p:nvPr/>
        </p:nvSpPr>
        <p:spPr bwMode="auto">
          <a:xfrm>
            <a:off x="8602951" y="432301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600"/>
              <a:t>1</a:t>
            </a:r>
            <a:endParaRPr lang="ru-RU" sz="1600"/>
          </a:p>
        </p:txBody>
      </p:sp>
      <p:sp>
        <p:nvSpPr>
          <p:cNvPr id="9" name="Стрелка: вниз 8"/>
          <p:cNvSpPr/>
          <p:nvPr/>
        </p:nvSpPr>
        <p:spPr bwMode="auto">
          <a:xfrm>
            <a:off x="4209698" y="1844824"/>
            <a:ext cx="389850" cy="44147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014658" y="2320945"/>
            <a:ext cx="685893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  <a:defRPr/>
            </a:pPr>
            <a:r>
              <a:rPr lang="ru-RU" dirty="0"/>
              <a:t>Результат применения перекрёстной проверки – </a:t>
            </a:r>
            <a:r>
              <a:rPr lang="en-US" dirty="0">
                <a:solidFill>
                  <a:srgbClr val="202122"/>
                </a:solidFill>
                <a:latin typeface="Arial"/>
              </a:rPr>
              <a:t>Receiver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 </a:t>
            </a:r>
            <a:r>
              <a:rPr lang="en-US" dirty="0">
                <a:solidFill>
                  <a:srgbClr val="202122"/>
                </a:solidFill>
                <a:latin typeface="Arial"/>
              </a:rPr>
              <a:t>Operating Characteristic (</a:t>
            </a:r>
            <a:r>
              <a:rPr lang="en-US" b="1" dirty="0">
                <a:solidFill>
                  <a:srgbClr val="202122"/>
                </a:solidFill>
                <a:latin typeface="Arial"/>
              </a:rPr>
              <a:t>ROC-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кривая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)</a:t>
            </a:r>
            <a:r>
              <a:rPr lang="ru-RU" dirty="0"/>
              <a:t> 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рабочая характеристика приёмника</a:t>
            </a:r>
            <a:endParaRPr lang="ru-RU" dirty="0"/>
          </a:p>
        </p:txBody>
      </p:sp>
      <p:sp>
        <p:nvSpPr>
          <p:cNvPr id="6" name="Left Arrow 5"/>
          <p:cNvSpPr/>
          <p:nvPr/>
        </p:nvSpPr>
        <p:spPr>
          <a:xfrm rot="1772171">
            <a:off x="1491134" y="3784522"/>
            <a:ext cx="3672000" cy="574161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Рост точности распознавания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42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76199"/>
            <a:ext cx="12192000" cy="73890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/>
                <a:cs typeface="Arial"/>
              </a:rPr>
              <a:t>Выбор оптимальных параметров модели с помощью перекрёстной проверки и оценки точности </a:t>
            </a:r>
            <a:r>
              <a:rPr lang="en-US" sz="2400" b="1" dirty="0" err="1">
                <a:solidFill>
                  <a:srgbClr val="C00000"/>
                </a:solidFill>
                <a:latin typeface="Arial"/>
                <a:cs typeface="Arial"/>
              </a:rPr>
              <a:t>pAUC</a:t>
            </a:r>
            <a:endParaRPr lang="ru-RU" sz="24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134753" y="5361038"/>
            <a:ext cx="11922493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sz="1600" b="1" dirty="0"/>
              <a:t>С помощью оценки точности </a:t>
            </a:r>
            <a:r>
              <a:rPr lang="en-US" sz="1600" b="1" dirty="0" err="1"/>
              <a:t>pAUC</a:t>
            </a:r>
            <a:r>
              <a:rPr lang="en-US" sz="1600" b="1" dirty="0"/>
              <a:t> </a:t>
            </a:r>
            <a:r>
              <a:rPr lang="ru-RU" sz="1600" b="1" dirty="0"/>
              <a:t>выбирали оптимальные параметры для каждого эксперимента </a:t>
            </a:r>
            <a:r>
              <a:rPr lang="en-US" sz="1600" b="1" dirty="0" err="1"/>
              <a:t>ChIP-seq</a:t>
            </a:r>
            <a:r>
              <a:rPr lang="en-US" sz="1600" b="1" dirty="0"/>
              <a:t> :</a:t>
            </a:r>
            <a:endParaRPr lang="ru-RU" sz="1600" dirty="0">
              <a:latin typeface="Arial"/>
              <a:cs typeface="Arial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latin typeface="Arial"/>
                <a:cs typeface="Arial"/>
              </a:rPr>
              <a:t>Для всех моделей длину мотива (8-20 нт.)</a:t>
            </a:r>
            <a:endParaRPr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latin typeface="Arial"/>
                <a:cs typeface="Arial"/>
              </a:rPr>
              <a:t>Для BaMM оптимизировали порядок Марковой цепи (1-3) </a:t>
            </a:r>
            <a:endParaRPr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latin typeface="Arial"/>
                <a:cs typeface="Arial"/>
              </a:rPr>
              <a:t>Для Site</a:t>
            </a:r>
            <a:r>
              <a:rPr lang="en-US" sz="1600" dirty="0">
                <a:latin typeface="Arial"/>
                <a:cs typeface="Arial"/>
              </a:rPr>
              <a:t>GA</a:t>
            </a:r>
            <a:r>
              <a:rPr lang="ru-RU" sz="1600" dirty="0">
                <a:latin typeface="Arial"/>
                <a:cs typeface="Arial"/>
              </a:rPr>
              <a:t> оптимизировали количество локально-позиционированных динуклеотидов (ЛПД, 20–100, шаг 20) </a:t>
            </a:r>
            <a:endParaRPr lang="ru-RU" sz="1600" b="1" dirty="0">
              <a:latin typeface="Arial"/>
              <a:cs typeface="Arial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>
          <a:xfrm>
            <a:off x="9448799" y="6486526"/>
            <a:ext cx="2743200" cy="365125"/>
          </a:xfrm>
        </p:spPr>
        <p:txBody>
          <a:bodyPr/>
          <a:lstStyle/>
          <a:p>
            <a:pPr>
              <a:defRPr/>
            </a:pPr>
            <a:fld id="{63F9D384-533B-4C4E-B660-F861AA07D173}" type="slidenum">
              <a:rPr lang="en-US" sz="1400" b="1">
                <a:latin typeface="Arial"/>
                <a:cs typeface="Arial"/>
              </a:rPr>
              <a:t>4</a:t>
            </a:fld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7271983" y="2450579"/>
            <a:ext cx="435363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en-US" b="1" i="1" dirty="0">
                <a:solidFill>
                  <a:srgbClr val="C00000"/>
                </a:solidFill>
                <a:latin typeface="Arial"/>
                <a:cs typeface="Arial"/>
              </a:rPr>
              <a:t>partial Area Under Curve</a:t>
            </a:r>
            <a:r>
              <a:rPr lang="ru-RU" b="1" i="1" dirty="0">
                <a:solidFill>
                  <a:srgbClr val="C00000"/>
                </a:solidFill>
                <a:latin typeface="Arial"/>
                <a:cs typeface="Arial"/>
              </a:rPr>
              <a:t> (</a:t>
            </a:r>
            <a:r>
              <a:rPr lang="ru-RU" b="1" i="1" dirty="0" err="1">
                <a:solidFill>
                  <a:srgbClr val="C00000"/>
                </a:solidFill>
                <a:latin typeface="Arial"/>
                <a:cs typeface="Arial"/>
              </a:rPr>
              <a:t>pAUC</a:t>
            </a:r>
            <a:r>
              <a:rPr lang="ru-RU" b="1" i="1" dirty="0">
                <a:solidFill>
                  <a:srgbClr val="C00000"/>
                </a:solidFill>
                <a:latin typeface="Arial"/>
                <a:cs typeface="Arial"/>
              </a:rPr>
              <a:t>)</a:t>
            </a:r>
            <a:r>
              <a:rPr lang="ru-RU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ru-RU" b="1" dirty="0">
                <a:latin typeface="Arial"/>
                <a:cs typeface="Arial"/>
              </a:rPr>
              <a:t>– частичная площадь под кривой ROC, т.е. площадь посчитанная до порогового значения частоты мотива в негативной выборке FPR = 0.001</a:t>
            </a:r>
            <a:endParaRPr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11677" y="1622235"/>
            <a:ext cx="6488078" cy="370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 bwMode="auto">
          <a:xfrm>
            <a:off x="134753" y="975853"/>
            <a:ext cx="802976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dirty="0">
                <a:latin typeface="Arial"/>
                <a:cs typeface="Arial"/>
              </a:rPr>
              <a:t>Пример </a:t>
            </a:r>
            <a:r>
              <a:rPr lang="en-US" sz="1800" dirty="0">
                <a:latin typeface="Arial"/>
                <a:cs typeface="Arial"/>
              </a:rPr>
              <a:t>ChIP-seq</a:t>
            </a:r>
            <a:r>
              <a:rPr lang="ru-RU" sz="1800" dirty="0">
                <a:latin typeface="Arial"/>
                <a:cs typeface="Arial"/>
              </a:rPr>
              <a:t> данных для </a:t>
            </a:r>
            <a:r>
              <a:rPr lang="en-US" sz="1800" dirty="0">
                <a:latin typeface="Arial"/>
                <a:cs typeface="Arial"/>
              </a:rPr>
              <a:t>AGL8 (GSM2898769</a:t>
            </a:r>
            <a:r>
              <a:rPr lang="ru-RU" sz="1800" dirty="0">
                <a:latin typeface="Arial"/>
                <a:cs typeface="Arial"/>
              </a:rPr>
              <a:t>, меристема соцветий</a:t>
            </a:r>
            <a:r>
              <a:rPr lang="en-US" sz="1800" dirty="0">
                <a:latin typeface="Arial"/>
                <a:cs typeface="Arial"/>
              </a:rPr>
              <a:t>)</a:t>
            </a:r>
            <a:endParaRPr lang="ru-RU" dirty="0">
              <a:solidFill>
                <a:srgbClr val="202122"/>
              </a:solidFill>
              <a:latin typeface="Arial"/>
            </a:endParaRPr>
          </a:p>
          <a:p>
            <a:pPr algn="ctr">
              <a:defRPr/>
            </a:pPr>
            <a:r>
              <a:rPr lang="en-US" b="1" dirty="0">
                <a:solidFill>
                  <a:srgbClr val="202122"/>
                </a:solidFill>
                <a:latin typeface="Arial"/>
              </a:rPr>
              <a:t>ROC-</a:t>
            </a:r>
            <a:r>
              <a:rPr lang="ru-RU" b="1" dirty="0">
                <a:solidFill>
                  <a:srgbClr val="202122"/>
                </a:solidFill>
                <a:latin typeface="Arial"/>
              </a:rPr>
              <a:t>кривая</a:t>
            </a:r>
            <a:r>
              <a:rPr lang="ru-RU" b="1" dirty="0"/>
              <a:t> </a:t>
            </a:r>
            <a:r>
              <a:rPr lang="ru-RU" dirty="0">
                <a:solidFill>
                  <a:srgbClr val="202122"/>
                </a:solidFill>
                <a:latin typeface="Arial"/>
              </a:rPr>
              <a:t>для модели </a:t>
            </a:r>
            <a:r>
              <a:rPr lang="en-US" dirty="0">
                <a:solidFill>
                  <a:srgbClr val="202122"/>
                </a:solidFill>
                <a:latin typeface="Arial"/>
              </a:rPr>
              <a:t>PWM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3772939" y="3860236"/>
            <a:ext cx="911041" cy="3497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defRPr/>
            </a:pPr>
            <a:r>
              <a:rPr lang="en-US" b="1" i="1">
                <a:solidFill>
                  <a:srgbClr val="C00000"/>
                </a:solidFill>
              </a:rPr>
              <a:t>pAUC</a:t>
            </a:r>
            <a:endParaRPr lang="ru-RU" b="1" i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/>
          <p:nvPr/>
        </p:nvSpPr>
        <p:spPr bwMode="auto">
          <a:xfrm>
            <a:off x="7738292" y="2299953"/>
            <a:ext cx="3683096" cy="2400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10.355	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</a:rPr>
              <a:t>    </a:t>
            </a: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1.357e-06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...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7.338	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</a:rPr>
              <a:t>    </a:t>
            </a: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0.0001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...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5.814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</a:rPr>
              <a:t>    </a:t>
            </a: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0.00025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…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4.61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</a:rPr>
              <a:t>   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     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" sz="2000" b="0" strike="noStrike" spc="-1" dirty="0">
                <a:solidFill>
                  <a:srgbClr val="000000"/>
                </a:solidFill>
                <a:latin typeface="Calibri"/>
              </a:rPr>
              <a:t>0.0005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97" name="Google Shape;197;p21"/>
          <p:cNvSpPr txBox="1"/>
          <p:nvPr/>
        </p:nvSpPr>
        <p:spPr bwMode="auto">
          <a:xfrm>
            <a:off x="7872302" y="1935495"/>
            <a:ext cx="3176562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defRPr/>
            </a:pPr>
            <a:r>
              <a:rPr lang="ru" sz="2000" b="1"/>
              <a:t>Порог</a:t>
            </a:r>
            <a:r>
              <a:rPr lang="en-US" sz="2000" b="1"/>
              <a:t>  </a:t>
            </a:r>
            <a:r>
              <a:rPr lang="ru" sz="2000" b="1"/>
              <a:t>        </a:t>
            </a:r>
            <a:r>
              <a:rPr lang="en-US" sz="2000" b="1"/>
              <a:t>     </a:t>
            </a:r>
            <a:r>
              <a:rPr lang="ru" sz="2000" b="1"/>
              <a:t>ERR</a:t>
            </a:r>
            <a:endParaRPr sz="2000" b="1"/>
          </a:p>
        </p:txBody>
      </p:sp>
      <p:sp>
        <p:nvSpPr>
          <p:cNvPr id="198" name="Google Shape;198;p21"/>
          <p:cNvSpPr/>
          <p:nvPr/>
        </p:nvSpPr>
        <p:spPr bwMode="auto">
          <a:xfrm>
            <a:off x="7293902" y="2901021"/>
            <a:ext cx="578400" cy="578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defRPr/>
            </a:pPr>
            <a:endParaRPr sz="240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 bwMode="auto">
          <a:xfrm>
            <a:off x="11460400" y="6498000"/>
            <a:ext cx="731600" cy="360000"/>
          </a:xfrm>
        </p:spPr>
        <p:txBody>
          <a:bodyPr>
            <a:noAutofit/>
          </a:bodyPr>
          <a:lstStyle/>
          <a:p>
            <a:pPr>
              <a:defRPr/>
            </a:pPr>
            <a:fld id="{00000000-1234-1234-1234-123412341234}" type="slidenum">
              <a:rPr lang="ru" sz="1400" b="1"/>
              <a:t>5</a:t>
            </a:fld>
            <a:endParaRPr lang="ru" sz="1400" b="1" dirty="0"/>
          </a:p>
        </p:txBody>
      </p:sp>
      <p:sp>
        <p:nvSpPr>
          <p:cNvPr id="2" name="Заголовок 1"/>
          <p:cNvSpPr txBox="1"/>
          <p:nvPr/>
        </p:nvSpPr>
        <p:spPr bwMode="auto">
          <a:xfrm>
            <a:off x="0" y="41972"/>
            <a:ext cx="12129894" cy="475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установки порогов для модели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частоте встречаемости мотива в промоторах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примере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ARR1 (GSM2476318)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73536" y="1007848"/>
            <a:ext cx="6559309" cy="43647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 bwMode="auto">
          <a:xfrm>
            <a:off x="8290122" y="1592626"/>
            <a:ext cx="249883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atin typeface="+mj-lt"/>
              </a:rPr>
              <a:t>Таблица порогов </a:t>
            </a:r>
            <a:endParaRPr lang="ru-RU" sz="200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 bwMode="auto">
              <a:xfrm>
                <a:off x="1419179" y="5559046"/>
                <a:ext cx="9076010" cy="504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defRPr/>
                </a:pPr>
                <mc:AlternateContent>
                  <mc:Choice Requires="a14"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ru-RU" sz="1600" b="0" i="1">
                              <a:latin typeface="Cambria Math"/>
                            </a:rPr>
                            <m:t>Частота встречаемости мотива</m:t>
                          </m:r>
                          <m:r>
                            <a:rPr lang="en-US" sz="1600" b="0" i="1">
                              <a:latin typeface="Cambria Math"/>
                            </a:rPr>
                            <m:t> </m:t>
                          </m:r>
                          <m:r>
                            <a:rPr lang="ru-RU" sz="1600" b="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>
                              <a:latin typeface="Cambria Math"/>
                            </a:rPr>
                            <m:t>𝐸𝑅𝑅</m:t>
                          </m:r>
                          <m:r>
                            <a:rPr lang="ru-RU" sz="1600" b="0" i="1">
                              <a:latin typeface="Cambria Math"/>
                            </a:rPr>
                            <m:t>)= </m:t>
                          </m:r>
                          <m:f>
                            <m:fPr>
                              <m:ctrlPr>
                                <a:rPr lang="ru-RU" sz="1600" b="0" i="1">
                                  <a:latin typeface="Cambria Math" panose="02040503050406030204" pitchFamily="18" charset="0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a:rPr lang="ru-RU" sz="1600" b="0" i="1">
                                  <a:latin typeface="Cambria Math"/>
                                </a:rPr>
                                <m:t>Количество мотивов выше или равно значению порога </m:t>
                              </m:r>
                            </m:num>
                            <m:den>
                              <m:r>
                                <a:rPr lang="ru-RU" sz="1600" b="0" i="1">
                                  <a:latin typeface="Cambria Math"/>
                                </a:rPr>
                                <m:t>Количесвто мотивов ниже значения порога</m:t>
                              </m:r>
                            </m:den>
                          </m:f>
                        </m:oMath>
                      </m:oMathPara>
                    </a14:m>
                  </mc:Choice>
                  <mc:Fallback xmlns="" xmlns:w="http://schemas.openxmlformats.org/wordprocessingml/2006/main" xmlns:m="http://schemas.openxmlformats.org/officeDocument/2006/math"/>
                </mc:AlternateContent>
                <a:endParaRPr lang="ru-RU" sz="16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9179" y="5559046"/>
                <a:ext cx="9076010" cy="504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23999" y="62849"/>
            <a:ext cx="9304421" cy="59513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Распознавание ССТФ на заданном пороге каждой моделью и классификация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пиков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482951" y="2235342"/>
            <a:ext cx="4521247" cy="295422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 bwMode="auto">
          <a:xfrm>
            <a:off x="1784194" y="1589618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784194" y="1849968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784194" y="2112699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784194" y="2400036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7585791" y="1138860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585791" y="1399210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7585790" y="1661941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7585790" y="1949278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735055" y="5647809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735055" y="5908159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735053" y="6170890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735053" y="6458227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1978282" y="1587187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322944" y="1849943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483231" y="1587187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033231" y="2112649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2322944" y="2400011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8646191" y="1140474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8297429" y="1399160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9096191" y="1657846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8176322" y="1949253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4036578" y="5645378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5519074" y="5654522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4239993" y="6458177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409129" y="6458177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337566" y="5908134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4844087" y="5907574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5237566" y="6172227"/>
            <a:ext cx="900000" cy="108000"/>
          </a:xfrm>
          <a:prstGeom prst="rect">
            <a:avLst/>
          </a:prstGeom>
          <a:solidFill>
            <a:srgbClr val="1201F8"/>
          </a:solidFill>
          <a:ln>
            <a:solidFill>
              <a:srgbClr val="120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4619074" y="6172227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237566" y="6168510"/>
            <a:ext cx="281508" cy="110331"/>
          </a:xfrm>
          <a:prstGeom prst="rect">
            <a:avLst/>
          </a:prstGeom>
          <a:pattFill prst="wdDnDiag">
            <a:fgClr>
              <a:srgbClr val="FF0017"/>
            </a:fgClr>
            <a:bgClr>
              <a:srgbClr val="1201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4844087" y="5906497"/>
            <a:ext cx="393479" cy="107951"/>
          </a:xfrm>
          <a:prstGeom prst="rect">
            <a:avLst/>
          </a:prstGeom>
          <a:pattFill prst="wdDnDiag">
            <a:fgClr>
              <a:srgbClr val="FF0017"/>
            </a:fgClr>
            <a:bgClr>
              <a:srgbClr val="1201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7598217" y="2230464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7598217" y="2490814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7598216" y="2753545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7598216" y="3040882"/>
            <a:ext cx="2843213" cy="107949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8658617" y="2232078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8309855" y="2490764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9108617" y="2749450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8188748" y="3040857"/>
            <a:ext cx="900000" cy="108000"/>
          </a:xfrm>
          <a:prstGeom prst="rect">
            <a:avLst/>
          </a:prstGeom>
          <a:solidFill>
            <a:srgbClr val="FF0017"/>
          </a:solidFill>
          <a:ln>
            <a:solidFill>
              <a:srgbClr val="FF00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9" name="Соединительная линия уступом 48"/>
          <p:cNvCxnSpPr>
            <a:cxnSpLocks/>
            <a:stCxn id="52" idx="2"/>
          </p:cNvCxnSpPr>
          <p:nvPr/>
        </p:nvCxnSpPr>
        <p:spPr bwMode="auto">
          <a:xfrm rot="16199998" flipH="1">
            <a:off x="3372702" y="2434637"/>
            <a:ext cx="1082244" cy="1410499"/>
          </a:xfrm>
          <a:prstGeom prst="bentConnector2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>
            <a:cxnSpLocks/>
            <a:stCxn id="50" idx="2"/>
          </p:cNvCxnSpPr>
          <p:nvPr/>
        </p:nvCxnSpPr>
        <p:spPr bwMode="auto">
          <a:xfrm rot="5400000">
            <a:off x="7732473" y="2903208"/>
            <a:ext cx="908697" cy="1720650"/>
          </a:xfrm>
          <a:prstGeom prst="bentConnector2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 bwMode="auto">
          <a:xfrm>
            <a:off x="1524001" y="1116520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>
                <a:latin typeface="PT Mono"/>
              </a:rPr>
              <a:t>Уникальные пики для Модели 1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6636269" y="675439"/>
            <a:ext cx="4044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>
                <a:latin typeface="PT Mono"/>
              </a:rPr>
              <a:t>Уникальные пики для Модели 2</a:t>
            </a:r>
            <a:endParaRPr/>
          </a:p>
          <a:p>
            <a:pPr>
              <a:defRPr/>
            </a:pPr>
            <a:endParaRPr lang="ru-RU">
              <a:latin typeface="PT Mono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509077" y="5500735"/>
            <a:ext cx="3334267" cy="11851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543856" y="1042687"/>
            <a:ext cx="3006579" cy="226649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1705286" y="1513116"/>
            <a:ext cx="3006579" cy="10856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8" name="Прямая со стрелкой 57"/>
          <p:cNvCxnSpPr>
            <a:cxnSpLocks/>
            <a:stCxn id="5" idx="0"/>
          </p:cNvCxnSpPr>
          <p:nvPr/>
        </p:nvCxnSpPr>
        <p:spPr bwMode="auto">
          <a:xfrm flipV="1">
            <a:off x="5176211" y="3683936"/>
            <a:ext cx="232919" cy="181679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9456820" y="6503370"/>
            <a:ext cx="2743200" cy="365125"/>
          </a:xfrm>
        </p:spPr>
        <p:txBody>
          <a:bodyPr/>
          <a:lstStyle/>
          <a:p>
            <a:pPr>
              <a:defRPr/>
            </a:pPr>
            <a:fld id="{63F9D384-533B-4C4E-B660-F861AA07D173}" type="slidenum">
              <a:rPr lang="en-US" sz="1400" b="1"/>
              <a:t>6</a:t>
            </a:fld>
            <a:endParaRPr lang="en-US" sz="1400" b="1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822</Words>
  <Application>Microsoft Office PowerPoint</Application>
  <PresentationFormat>Широкоэкранный</PresentationFormat>
  <Paragraphs>94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(Заголовки)</vt:lpstr>
      <vt:lpstr>Calibri Light</vt:lpstr>
      <vt:lpstr>Cambria Math</vt:lpstr>
      <vt:lpstr>PT Mono</vt:lpstr>
      <vt:lpstr>Wingdings</vt:lpstr>
      <vt:lpstr>Тема Office</vt:lpstr>
      <vt:lpstr>Презентация PowerPoint</vt:lpstr>
      <vt:lpstr>Общая схема конвейера MultiDeNA для поиска мотивов  с использованием разных моделей</vt:lpstr>
      <vt:lpstr>Презентация PowerPoint</vt:lpstr>
      <vt:lpstr>Выбор оптимальных параметров модели с помощью перекрёстной проверки и оценки точности pAUC</vt:lpstr>
      <vt:lpstr>Презентация PowerPoint</vt:lpstr>
      <vt:lpstr>Распознавание ССТФ на заданном пороге каждой моделью и классификация пиков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Цуканов</dc:creator>
  <cp:lastModifiedBy>Антон Цуканов</cp:lastModifiedBy>
  <cp:revision>5</cp:revision>
  <dcterms:created xsi:type="dcterms:W3CDTF">2024-02-29T22:15:19Z</dcterms:created>
  <dcterms:modified xsi:type="dcterms:W3CDTF">2024-02-29T22:37:18Z</dcterms:modified>
</cp:coreProperties>
</file>